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7" r:id="rId2"/>
    <p:sldId id="278" r:id="rId3"/>
    <p:sldId id="259" r:id="rId4"/>
    <p:sldId id="260" r:id="rId5"/>
    <p:sldId id="261" r:id="rId6"/>
    <p:sldId id="276" r:id="rId7"/>
    <p:sldId id="262" r:id="rId8"/>
    <p:sldId id="287" r:id="rId9"/>
    <p:sldId id="288" r:id="rId10"/>
    <p:sldId id="263" r:id="rId11"/>
    <p:sldId id="284" r:id="rId12"/>
    <p:sldId id="279" r:id="rId13"/>
    <p:sldId id="266" r:id="rId14"/>
    <p:sldId id="267" r:id="rId15"/>
    <p:sldId id="280" r:id="rId16"/>
    <p:sldId id="268" r:id="rId17"/>
    <p:sldId id="269" r:id="rId18"/>
    <p:sldId id="270" r:id="rId19"/>
    <p:sldId id="281" r:id="rId20"/>
    <p:sldId id="271" r:id="rId21"/>
    <p:sldId id="282" r:id="rId22"/>
    <p:sldId id="275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794"/>
    <a:srgbClr val="1B9EDB"/>
    <a:srgbClr val="2F4857"/>
    <a:srgbClr val="FCFAF4"/>
    <a:srgbClr val="619D6A"/>
    <a:srgbClr val="987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65864-C515-46A8-A571-212EC5A938F3}" v="354" dt="2024-06-29T07:52:11.538"/>
    <p1510:client id="{4B47823C-24D8-4888-92CE-BB9A456C5DA8}" v="208" vWet="209" dt="2024-06-29T09:05:52.705"/>
    <p1510:client id="{65C31BFA-6C45-46ED-9F90-295CE9D050FB}" v="708" dt="2024-06-29T07:29:08.153"/>
    <p1510:client id="{C3378BEA-A6AD-144A-8872-CA5335ECFD06}" v="530" dt="2024-06-30T02:23:15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3"/>
    <p:restoredTop sz="94719"/>
  </p:normalViewPr>
  <p:slideViewPr>
    <p:cSldViewPr snapToGrid="0">
      <p:cViewPr>
        <p:scale>
          <a:sx n="152" d="100"/>
          <a:sy n="152" d="100"/>
        </p:scale>
        <p:origin x="1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04A64-5D0E-ED4D-8922-B26FBA04EBBC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CB42D-BFBE-3C49-9963-8F25A77638B0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247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CB42D-BFBE-3C49-9963-8F25A77638B0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620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CB42D-BFBE-3C49-9963-8F25A77638B0}" type="slidenum">
              <a:rPr kumimoji="1" lang="ko-KR" altLang="en-US" smtClean="0"/>
              <a:t>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187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CB42D-BFBE-3C49-9963-8F25A77638B0}" type="slidenum">
              <a:rPr kumimoji="1" lang="ko-KR" altLang="en-US" smtClean="0"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36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CB42D-BFBE-3C49-9963-8F25A77638B0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48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CB42D-BFBE-3C49-9963-8F25A77638B0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784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CB42D-BFBE-3C49-9963-8F25A77638B0}" type="slidenum">
              <a:rPr kumimoji="1" lang="ko-KR" altLang="en-US" smtClean="0"/>
              <a:t>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07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CB42D-BFBE-3C49-9963-8F25A77638B0}" type="slidenum">
              <a:rPr kumimoji="1" lang="ko-KR" altLang="en-US" smtClean="0"/>
              <a:t>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065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CB42D-BFBE-3C49-9963-8F25A77638B0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942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CB42D-BFBE-3C49-9963-8F25A77638B0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738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CB42D-BFBE-3C49-9963-8F25A77638B0}" type="slidenum">
              <a:rPr kumimoji="1" lang="ko-KR" altLang="en-US" smtClean="0"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37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20361-8BD6-9169-18EF-FE99F09A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E6D0B0-919E-1FAD-A1E3-28400739F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8351D-4C17-DE85-413A-7D027BBB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037A9-16E9-0B5D-BDE4-DD33A705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DAADA-788D-414C-7DAA-ECC0D023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6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0CD57-9727-8B3C-FEC9-E6904AA2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FB2E5-E2F4-D676-E96F-D73049637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0C4F08-9818-8D75-88EB-E0425EB7B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05D1BF-F1F0-933B-FD16-E952F61F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2F7D5E-D95F-3560-3CC4-3BFED341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D484FF-D123-567F-7BDD-BEE2B5003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08D39-E8D7-5431-5602-4C28ABFC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A6CE8-8468-DC2F-96A7-4DCC105CC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859E29-AB4F-4333-1734-4B3057ED6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8DB47B-78D6-DB62-8099-08D9D4E89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AFC8E5-9118-F1F9-80AE-373AD5A4D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899A17-490D-D136-D333-3219CE55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61FB9C-D7E7-787D-EDFB-124C3167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EC5C5C-AB48-D304-1CF0-FEA8F81E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737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AE865-40D6-F63A-ECE3-D57BF701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F27363-152D-1D0B-9604-1363EABB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CC884-D182-29DE-6F5C-48D66EAB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EEB69-6587-0C6D-7C5B-201C21FC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332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9AAA5A-8AF2-B87F-15DB-D3DAD846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EB6E64-8C9F-4B37-3C8E-3CB6DC662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BB824-335C-9704-9F80-E022B245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384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65630-60B6-253F-F0D8-407B7F54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F4B2BC-2A9F-0E93-4DDD-A72774FF5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F954B2-923E-0561-6283-8BE99E5DB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70DBF-7498-7A58-5B47-F10E220B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60FC0F-523F-442F-84BE-AE27D770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5B997E-FBD6-6726-742C-6DB5F783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937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7381E-73CD-0EC3-EB77-5FC8581CB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753C62-F480-F076-3FC2-A42C16BFE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F40B9F-4794-ACF5-70C8-5D988F511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74163F-F7B3-FD14-A450-E49A00AE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A3B211-E666-895A-B399-E8075661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6B7267-0334-36BA-AC18-076A99AD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39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466D4-65B7-C028-2636-61CB8299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843C9C-F761-C21B-0B6E-2B471E44C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CBFAF-BB8C-8F72-3BC6-70869B07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5BEC59-B319-1AF5-5059-9AC09EB10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31917-F699-287F-D59A-909BFCBD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184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404D1-5092-7D65-3464-0AA3F473D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B921C8-F300-4423-CF5B-F1B858347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C3FF8-599B-B5C3-CAD4-15FB812E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89EFE-FD20-3BEC-2594-D7DB0F408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F12B2-6324-6B90-516D-AD1F3417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89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20361-8BD6-9169-18EF-FE99F09A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987" y="1814946"/>
            <a:ext cx="5275810" cy="3555075"/>
          </a:xfrm>
        </p:spPr>
        <p:txBody>
          <a:bodyPr anchor="t"/>
          <a:lstStyle>
            <a:lvl1pPr algn="l">
              <a:defRPr sz="6000" b="1" i="0"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E6D0B0-919E-1FAD-A1E3-28400739F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1987" y="1360374"/>
            <a:ext cx="527581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8351D-4C17-DE85-413A-7D027BBB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037A9-16E9-0B5D-BDE4-DD33A705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DAADA-788D-414C-7DAA-ECC0D023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461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6B79C1F-7BE6-58D5-C9B1-EA9ED318E4F5}"/>
              </a:ext>
            </a:extLst>
          </p:cNvPr>
          <p:cNvSpPr/>
          <p:nvPr userDrawn="1"/>
        </p:nvSpPr>
        <p:spPr>
          <a:xfrm>
            <a:off x="0" y="0"/>
            <a:ext cx="12192000" cy="1263536"/>
          </a:xfrm>
          <a:prstGeom prst="rect">
            <a:avLst/>
          </a:prstGeom>
          <a:gradFill flip="none" rotWithShape="1">
            <a:gsLst>
              <a:gs pos="34004">
                <a:srgbClr val="1B4794">
                  <a:alpha val="90000"/>
                </a:srgbClr>
              </a:gs>
              <a:gs pos="0">
                <a:srgbClr val="1B4794">
                  <a:alpha val="85000"/>
                </a:srgbClr>
              </a:gs>
              <a:gs pos="74000">
                <a:srgbClr val="1B4794">
                  <a:alpha val="92000"/>
                </a:srgbClr>
              </a:gs>
              <a:gs pos="83000">
                <a:srgbClr val="1B4794">
                  <a:alpha val="95000"/>
                </a:srgbClr>
              </a:gs>
              <a:gs pos="100000">
                <a:srgbClr val="1B4794"/>
              </a:gs>
            </a:gsLst>
            <a:lin ang="10800000" scaled="1"/>
            <a:tileRect/>
          </a:gradFill>
          <a:ln w="12700">
            <a:solidFill>
              <a:srgbClr val="2F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113EA-6299-EB19-ED95-66247BC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3009D-BC10-3C06-FE6A-6490ECFC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028DE-89C2-6384-240D-8E1EE2CC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DCAF0484-6B87-8B9D-C0D0-41A6A89EE3CA}"/>
              </a:ext>
            </a:extLst>
          </p:cNvPr>
          <p:cNvSpPr/>
          <p:nvPr userDrawn="1"/>
        </p:nvSpPr>
        <p:spPr>
          <a:xfrm>
            <a:off x="26166" y="0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9E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4B08F-DD21-F153-EC72-EC34FCC706A1}"/>
              </a:ext>
            </a:extLst>
          </p:cNvPr>
          <p:cNvSpPr txBox="1"/>
          <p:nvPr userDrawn="1"/>
        </p:nvSpPr>
        <p:spPr>
          <a:xfrm>
            <a:off x="1507025" y="279650"/>
            <a:ext cx="576189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kumimoji="1" lang="ko-KR" altLang="en-US" sz="2000" b="1" i="0" dirty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제안배경 및 출품작 소개</a:t>
            </a:r>
            <a:endParaRPr lang="ko-KR" altLang="en-US" sz="2000" b="1" i="0" dirty="0">
              <a:solidFill>
                <a:srgbClr val="FCFAF4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94D454-BCCD-9A7D-3DFB-9A1D278A1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161" y="587428"/>
            <a:ext cx="9969013" cy="676108"/>
          </a:xfrm>
        </p:spPr>
        <p:txBody>
          <a:bodyPr lIns="72000" tIns="36000" rIns="72000" bIns="36000">
            <a:normAutofit/>
          </a:bodyPr>
          <a:lstStyle>
            <a:lvl1pPr>
              <a:defRPr sz="3200" b="1" i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1" name="평행 사변형[P] 10">
            <a:extLst>
              <a:ext uri="{FF2B5EF4-FFF2-40B4-BE49-F238E27FC236}">
                <a16:creationId xmlns:a16="http://schemas.microsoft.com/office/drawing/2014/main" id="{E17C621B-7190-EB9D-99B1-26ABA1396AC3}"/>
              </a:ext>
            </a:extLst>
          </p:cNvPr>
          <p:cNvSpPr/>
          <p:nvPr userDrawn="1"/>
        </p:nvSpPr>
        <p:spPr>
          <a:xfrm>
            <a:off x="142403" y="89694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47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평행 사변형[P] 13">
            <a:extLst>
              <a:ext uri="{FF2B5EF4-FFF2-40B4-BE49-F238E27FC236}">
                <a16:creationId xmlns:a16="http://schemas.microsoft.com/office/drawing/2014/main" id="{2C16A851-F60F-DF28-7ABA-60B3DAC0B113}"/>
              </a:ext>
            </a:extLst>
          </p:cNvPr>
          <p:cNvSpPr/>
          <p:nvPr userDrawn="1"/>
        </p:nvSpPr>
        <p:spPr>
          <a:xfrm>
            <a:off x="258640" y="179387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FCFA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96445-C61E-A287-5D45-D02E16C247BD}"/>
              </a:ext>
            </a:extLst>
          </p:cNvPr>
          <p:cNvSpPr txBox="1"/>
          <p:nvPr userDrawn="1"/>
        </p:nvSpPr>
        <p:spPr>
          <a:xfrm>
            <a:off x="264211" y="318951"/>
            <a:ext cx="114646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dirty="0">
                <a:solidFill>
                  <a:srgbClr val="1B4794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I</a:t>
            </a:r>
            <a:endParaRPr lang="ko-KR" altLang="en-US" sz="4000" b="1" dirty="0">
              <a:solidFill>
                <a:srgbClr val="1B47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98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FFD4935-B0E2-31C7-D640-E280BE6B8A78}"/>
              </a:ext>
            </a:extLst>
          </p:cNvPr>
          <p:cNvSpPr/>
          <p:nvPr userDrawn="1"/>
        </p:nvSpPr>
        <p:spPr>
          <a:xfrm>
            <a:off x="0" y="0"/>
            <a:ext cx="12192000" cy="1263536"/>
          </a:xfrm>
          <a:prstGeom prst="rect">
            <a:avLst/>
          </a:prstGeom>
          <a:gradFill flip="none" rotWithShape="1">
            <a:gsLst>
              <a:gs pos="34004">
                <a:srgbClr val="1B4794">
                  <a:alpha val="90000"/>
                </a:srgbClr>
              </a:gs>
              <a:gs pos="0">
                <a:srgbClr val="1B4794">
                  <a:alpha val="85000"/>
                </a:srgbClr>
              </a:gs>
              <a:gs pos="74000">
                <a:srgbClr val="1B4794">
                  <a:alpha val="92000"/>
                </a:srgbClr>
              </a:gs>
              <a:gs pos="83000">
                <a:srgbClr val="1B4794">
                  <a:alpha val="95000"/>
                </a:srgbClr>
              </a:gs>
              <a:gs pos="100000">
                <a:srgbClr val="1B4794"/>
              </a:gs>
            </a:gsLst>
            <a:lin ang="10800000" scaled="1"/>
            <a:tileRect/>
          </a:gradFill>
          <a:ln w="12700">
            <a:solidFill>
              <a:srgbClr val="2F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A632BF2-C53C-8E93-4D07-2CFE0D27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161" y="587428"/>
            <a:ext cx="9969013" cy="676108"/>
          </a:xfrm>
        </p:spPr>
        <p:txBody>
          <a:bodyPr lIns="72000" tIns="36000" rIns="72000" bIns="36000">
            <a:normAutofit/>
          </a:bodyPr>
          <a:lstStyle>
            <a:lvl1pPr>
              <a:defRPr sz="3200" b="1" i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B68FE-86EC-44BB-E2D4-23973F16C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825625"/>
            <a:ext cx="10837863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113EA-6299-EB19-ED95-66247BC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3009D-BC10-3C06-FE6A-6490ECFC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028DE-89C2-6384-240D-8E1EE2CC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DCAF0484-6B87-8B9D-C0D0-41A6A89EE3CA}"/>
              </a:ext>
            </a:extLst>
          </p:cNvPr>
          <p:cNvSpPr/>
          <p:nvPr userDrawn="1"/>
        </p:nvSpPr>
        <p:spPr>
          <a:xfrm>
            <a:off x="26166" y="0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9E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4B08F-DD21-F153-EC72-EC34FCC706A1}"/>
              </a:ext>
            </a:extLst>
          </p:cNvPr>
          <p:cNvSpPr txBox="1"/>
          <p:nvPr userDrawn="1"/>
        </p:nvSpPr>
        <p:spPr>
          <a:xfrm>
            <a:off x="1507025" y="279650"/>
            <a:ext cx="576189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kumimoji="1" lang="ko-KR" altLang="en-US" sz="2000" b="1" i="0" dirty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출품작 핵심내용</a:t>
            </a:r>
            <a:endParaRPr lang="ko-KR" altLang="en-US" sz="2000" b="1" i="0" dirty="0">
              <a:solidFill>
                <a:srgbClr val="FCFAF4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1" name="평행 사변형[P] 10">
            <a:extLst>
              <a:ext uri="{FF2B5EF4-FFF2-40B4-BE49-F238E27FC236}">
                <a16:creationId xmlns:a16="http://schemas.microsoft.com/office/drawing/2014/main" id="{E17C621B-7190-EB9D-99B1-26ABA1396AC3}"/>
              </a:ext>
            </a:extLst>
          </p:cNvPr>
          <p:cNvSpPr/>
          <p:nvPr userDrawn="1"/>
        </p:nvSpPr>
        <p:spPr>
          <a:xfrm>
            <a:off x="142403" y="89694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47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평행 사변형[P] 13">
            <a:extLst>
              <a:ext uri="{FF2B5EF4-FFF2-40B4-BE49-F238E27FC236}">
                <a16:creationId xmlns:a16="http://schemas.microsoft.com/office/drawing/2014/main" id="{2C16A851-F60F-DF28-7ABA-60B3DAC0B113}"/>
              </a:ext>
            </a:extLst>
          </p:cNvPr>
          <p:cNvSpPr/>
          <p:nvPr userDrawn="1"/>
        </p:nvSpPr>
        <p:spPr>
          <a:xfrm>
            <a:off x="258640" y="179387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FCFA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96445-C61E-A287-5D45-D02E16C247BD}"/>
              </a:ext>
            </a:extLst>
          </p:cNvPr>
          <p:cNvSpPr txBox="1"/>
          <p:nvPr userDrawn="1"/>
        </p:nvSpPr>
        <p:spPr>
          <a:xfrm>
            <a:off x="264211" y="318951"/>
            <a:ext cx="114646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ko-KR" sz="4000" b="1" i="0" dirty="0">
                <a:solidFill>
                  <a:srgbClr val="1B4794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II</a:t>
            </a:r>
            <a:endParaRPr lang="ko-KR" altLang="en-US" sz="4000" b="1" dirty="0">
              <a:solidFill>
                <a:srgbClr val="1B47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140FCC4-3126-58F6-B567-6E59221634EC}"/>
              </a:ext>
            </a:extLst>
          </p:cNvPr>
          <p:cNvSpPr/>
          <p:nvPr userDrawn="1"/>
        </p:nvSpPr>
        <p:spPr>
          <a:xfrm>
            <a:off x="0" y="0"/>
            <a:ext cx="12192000" cy="1263536"/>
          </a:xfrm>
          <a:prstGeom prst="rect">
            <a:avLst/>
          </a:prstGeom>
          <a:gradFill flip="none" rotWithShape="1">
            <a:gsLst>
              <a:gs pos="34004">
                <a:srgbClr val="1B4794">
                  <a:alpha val="90000"/>
                </a:srgbClr>
              </a:gs>
              <a:gs pos="0">
                <a:srgbClr val="1B4794">
                  <a:alpha val="85000"/>
                </a:srgbClr>
              </a:gs>
              <a:gs pos="74000">
                <a:srgbClr val="1B4794">
                  <a:alpha val="92000"/>
                </a:srgbClr>
              </a:gs>
              <a:gs pos="83000">
                <a:srgbClr val="1B4794">
                  <a:alpha val="95000"/>
                </a:srgbClr>
              </a:gs>
              <a:gs pos="100000">
                <a:srgbClr val="1B4794"/>
              </a:gs>
            </a:gsLst>
            <a:lin ang="10800000" scaled="1"/>
            <a:tileRect/>
          </a:gradFill>
          <a:ln w="12700">
            <a:solidFill>
              <a:srgbClr val="2F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1F05F35-A7E7-968D-B9BB-4207EE0B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161" y="587428"/>
            <a:ext cx="9969013" cy="676108"/>
          </a:xfrm>
        </p:spPr>
        <p:txBody>
          <a:bodyPr lIns="72000" tIns="36000" rIns="72000" bIns="36000">
            <a:normAutofit/>
          </a:bodyPr>
          <a:lstStyle>
            <a:lvl1pPr>
              <a:defRPr sz="3200" b="1" i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B68FE-86EC-44BB-E2D4-23973F16C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113EA-6299-EB19-ED95-66247BC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3009D-BC10-3C06-FE6A-6490ECFC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028DE-89C2-6384-240D-8E1EE2CC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DCAF0484-6B87-8B9D-C0D0-41A6A89EE3CA}"/>
              </a:ext>
            </a:extLst>
          </p:cNvPr>
          <p:cNvSpPr/>
          <p:nvPr userDrawn="1"/>
        </p:nvSpPr>
        <p:spPr>
          <a:xfrm>
            <a:off x="26166" y="0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9E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4B08F-DD21-F153-EC72-EC34FCC706A1}"/>
              </a:ext>
            </a:extLst>
          </p:cNvPr>
          <p:cNvSpPr txBox="1"/>
          <p:nvPr userDrawn="1"/>
        </p:nvSpPr>
        <p:spPr>
          <a:xfrm>
            <a:off x="1507025" y="279650"/>
            <a:ext cx="576189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kumimoji="1" lang="ko-KR" altLang="en-US" sz="2000" b="1" i="0" dirty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기존서비스와 차별점</a:t>
            </a:r>
            <a:endParaRPr lang="ko-KR" altLang="en-US" sz="2000" b="1" i="0" dirty="0">
              <a:solidFill>
                <a:srgbClr val="FCFAF4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1" name="평행 사변형[P] 10">
            <a:extLst>
              <a:ext uri="{FF2B5EF4-FFF2-40B4-BE49-F238E27FC236}">
                <a16:creationId xmlns:a16="http://schemas.microsoft.com/office/drawing/2014/main" id="{E17C621B-7190-EB9D-99B1-26ABA1396AC3}"/>
              </a:ext>
            </a:extLst>
          </p:cNvPr>
          <p:cNvSpPr/>
          <p:nvPr userDrawn="1"/>
        </p:nvSpPr>
        <p:spPr>
          <a:xfrm>
            <a:off x="142403" y="89694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47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평행 사변형[P] 13">
            <a:extLst>
              <a:ext uri="{FF2B5EF4-FFF2-40B4-BE49-F238E27FC236}">
                <a16:creationId xmlns:a16="http://schemas.microsoft.com/office/drawing/2014/main" id="{2C16A851-F60F-DF28-7ABA-60B3DAC0B113}"/>
              </a:ext>
            </a:extLst>
          </p:cNvPr>
          <p:cNvSpPr/>
          <p:nvPr userDrawn="1"/>
        </p:nvSpPr>
        <p:spPr>
          <a:xfrm>
            <a:off x="258640" y="179387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FCFA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96445-C61E-A287-5D45-D02E16C247BD}"/>
              </a:ext>
            </a:extLst>
          </p:cNvPr>
          <p:cNvSpPr txBox="1"/>
          <p:nvPr userDrawn="1"/>
        </p:nvSpPr>
        <p:spPr>
          <a:xfrm>
            <a:off x="280836" y="318951"/>
            <a:ext cx="114646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ko-KR" sz="4000" b="1" i="0" dirty="0">
                <a:solidFill>
                  <a:srgbClr val="1B4794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III</a:t>
            </a:r>
            <a:endParaRPr lang="ko-KR" altLang="en-US" sz="4000" b="1" dirty="0">
              <a:solidFill>
                <a:srgbClr val="1B47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60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DB4A615-E3FF-7CBD-B333-2D4AC2EEEF28}"/>
              </a:ext>
            </a:extLst>
          </p:cNvPr>
          <p:cNvSpPr/>
          <p:nvPr userDrawn="1"/>
        </p:nvSpPr>
        <p:spPr>
          <a:xfrm>
            <a:off x="0" y="0"/>
            <a:ext cx="12192000" cy="1263536"/>
          </a:xfrm>
          <a:prstGeom prst="rect">
            <a:avLst/>
          </a:prstGeom>
          <a:gradFill flip="none" rotWithShape="1">
            <a:gsLst>
              <a:gs pos="34004">
                <a:srgbClr val="1B4794">
                  <a:alpha val="90000"/>
                </a:srgbClr>
              </a:gs>
              <a:gs pos="0">
                <a:srgbClr val="1B4794">
                  <a:alpha val="85000"/>
                </a:srgbClr>
              </a:gs>
              <a:gs pos="74000">
                <a:srgbClr val="1B4794">
                  <a:alpha val="92000"/>
                </a:srgbClr>
              </a:gs>
              <a:gs pos="83000">
                <a:srgbClr val="1B4794">
                  <a:alpha val="95000"/>
                </a:srgbClr>
              </a:gs>
              <a:gs pos="100000">
                <a:srgbClr val="1B4794"/>
              </a:gs>
            </a:gsLst>
            <a:lin ang="10800000" scaled="1"/>
            <a:tileRect/>
          </a:gradFill>
          <a:ln w="12700">
            <a:solidFill>
              <a:srgbClr val="2F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5CE66CA-7EE6-C3EB-9678-F7C45378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161" y="587428"/>
            <a:ext cx="9969013" cy="676108"/>
          </a:xfrm>
        </p:spPr>
        <p:txBody>
          <a:bodyPr lIns="72000" tIns="36000" rIns="72000" bIns="36000">
            <a:normAutofit/>
          </a:bodyPr>
          <a:lstStyle>
            <a:lvl1pPr>
              <a:defRPr sz="3200" b="1" i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B68FE-86EC-44BB-E2D4-23973F16C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113EA-6299-EB19-ED95-66247BC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3009D-BC10-3C06-FE6A-6490ECFC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028DE-89C2-6384-240D-8E1EE2CC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DCAF0484-6B87-8B9D-C0D0-41A6A89EE3CA}"/>
              </a:ext>
            </a:extLst>
          </p:cNvPr>
          <p:cNvSpPr/>
          <p:nvPr userDrawn="1"/>
        </p:nvSpPr>
        <p:spPr>
          <a:xfrm>
            <a:off x="26166" y="0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9E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4B08F-DD21-F153-EC72-EC34FCC706A1}"/>
              </a:ext>
            </a:extLst>
          </p:cNvPr>
          <p:cNvSpPr txBox="1"/>
          <p:nvPr userDrawn="1"/>
        </p:nvSpPr>
        <p:spPr>
          <a:xfrm>
            <a:off x="1507025" y="279650"/>
            <a:ext cx="576189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kumimoji="1" lang="ko-KR" altLang="en-US" sz="2000" b="1" i="0" dirty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사업성</a:t>
            </a:r>
            <a:endParaRPr lang="ko-KR" altLang="en-US" sz="2000" b="1" i="0" dirty="0">
              <a:solidFill>
                <a:srgbClr val="FCFAF4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1" name="평행 사변형[P] 10">
            <a:extLst>
              <a:ext uri="{FF2B5EF4-FFF2-40B4-BE49-F238E27FC236}">
                <a16:creationId xmlns:a16="http://schemas.microsoft.com/office/drawing/2014/main" id="{E17C621B-7190-EB9D-99B1-26ABA1396AC3}"/>
              </a:ext>
            </a:extLst>
          </p:cNvPr>
          <p:cNvSpPr/>
          <p:nvPr userDrawn="1"/>
        </p:nvSpPr>
        <p:spPr>
          <a:xfrm>
            <a:off x="142403" y="89694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47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평행 사변형[P] 13">
            <a:extLst>
              <a:ext uri="{FF2B5EF4-FFF2-40B4-BE49-F238E27FC236}">
                <a16:creationId xmlns:a16="http://schemas.microsoft.com/office/drawing/2014/main" id="{2C16A851-F60F-DF28-7ABA-60B3DAC0B113}"/>
              </a:ext>
            </a:extLst>
          </p:cNvPr>
          <p:cNvSpPr/>
          <p:nvPr userDrawn="1"/>
        </p:nvSpPr>
        <p:spPr>
          <a:xfrm>
            <a:off x="258640" y="179387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FCFA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96445-C61E-A287-5D45-D02E16C247BD}"/>
              </a:ext>
            </a:extLst>
          </p:cNvPr>
          <p:cNvSpPr txBox="1"/>
          <p:nvPr userDrawn="1"/>
        </p:nvSpPr>
        <p:spPr>
          <a:xfrm>
            <a:off x="297461" y="318951"/>
            <a:ext cx="114646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ko-KR" sz="4000" b="1" i="0" dirty="0">
                <a:solidFill>
                  <a:srgbClr val="1B4794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IV</a:t>
            </a:r>
            <a:endParaRPr lang="ko-KR" altLang="en-US" sz="4000" b="1" dirty="0">
              <a:solidFill>
                <a:srgbClr val="1B47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8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33C1D8-1884-0643-E8CE-06574FD0C52C}"/>
              </a:ext>
            </a:extLst>
          </p:cNvPr>
          <p:cNvSpPr/>
          <p:nvPr userDrawn="1"/>
        </p:nvSpPr>
        <p:spPr>
          <a:xfrm>
            <a:off x="0" y="0"/>
            <a:ext cx="12192000" cy="1263536"/>
          </a:xfrm>
          <a:prstGeom prst="rect">
            <a:avLst/>
          </a:prstGeom>
          <a:gradFill flip="none" rotWithShape="1">
            <a:gsLst>
              <a:gs pos="34004">
                <a:srgbClr val="1B4794">
                  <a:alpha val="90000"/>
                </a:srgbClr>
              </a:gs>
              <a:gs pos="0">
                <a:srgbClr val="1B4794">
                  <a:alpha val="85000"/>
                </a:srgbClr>
              </a:gs>
              <a:gs pos="74000">
                <a:srgbClr val="1B4794">
                  <a:alpha val="92000"/>
                </a:srgbClr>
              </a:gs>
              <a:gs pos="83000">
                <a:srgbClr val="1B4794">
                  <a:alpha val="95000"/>
                </a:srgbClr>
              </a:gs>
              <a:gs pos="100000">
                <a:srgbClr val="1B4794"/>
              </a:gs>
            </a:gsLst>
            <a:lin ang="10800000" scaled="1"/>
            <a:tileRect/>
          </a:gradFill>
          <a:ln w="12700">
            <a:solidFill>
              <a:srgbClr val="2F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endParaRPr lang="en-US" altLang="ko-KR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15EA7A7-39F8-E0A9-5D43-05BB0B46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161" y="587428"/>
            <a:ext cx="9969013" cy="676108"/>
          </a:xfrm>
        </p:spPr>
        <p:txBody>
          <a:bodyPr lIns="72000" tIns="36000" rIns="72000" bIns="36000">
            <a:normAutofit/>
          </a:bodyPr>
          <a:lstStyle>
            <a:lvl1pPr>
              <a:defRPr sz="3200" b="1" i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B68FE-86EC-44BB-E2D4-23973F16C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113EA-6299-EB19-ED95-66247BC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3009D-BC10-3C06-FE6A-6490ECFC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028DE-89C2-6384-240D-8E1EE2CC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DCAF0484-6B87-8B9D-C0D0-41A6A89EE3CA}"/>
              </a:ext>
            </a:extLst>
          </p:cNvPr>
          <p:cNvSpPr/>
          <p:nvPr userDrawn="1"/>
        </p:nvSpPr>
        <p:spPr>
          <a:xfrm>
            <a:off x="26166" y="0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9E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4B08F-DD21-F153-EC72-EC34FCC706A1}"/>
              </a:ext>
            </a:extLst>
          </p:cNvPr>
          <p:cNvSpPr txBox="1"/>
          <p:nvPr userDrawn="1"/>
        </p:nvSpPr>
        <p:spPr>
          <a:xfrm>
            <a:off x="1507025" y="279650"/>
            <a:ext cx="576189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kumimoji="1" lang="ko-KR" altLang="en-US" sz="2000" b="1" i="0" dirty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파급효과</a:t>
            </a:r>
            <a:endParaRPr lang="ko-KR" altLang="en-US" sz="2000" b="1" i="0" dirty="0">
              <a:solidFill>
                <a:srgbClr val="FCFAF4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1" name="평행 사변형[P] 10">
            <a:extLst>
              <a:ext uri="{FF2B5EF4-FFF2-40B4-BE49-F238E27FC236}">
                <a16:creationId xmlns:a16="http://schemas.microsoft.com/office/drawing/2014/main" id="{E17C621B-7190-EB9D-99B1-26ABA1396AC3}"/>
              </a:ext>
            </a:extLst>
          </p:cNvPr>
          <p:cNvSpPr/>
          <p:nvPr userDrawn="1"/>
        </p:nvSpPr>
        <p:spPr>
          <a:xfrm>
            <a:off x="142403" y="89694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47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평행 사변형[P] 13">
            <a:extLst>
              <a:ext uri="{FF2B5EF4-FFF2-40B4-BE49-F238E27FC236}">
                <a16:creationId xmlns:a16="http://schemas.microsoft.com/office/drawing/2014/main" id="{2C16A851-F60F-DF28-7ABA-60B3DAC0B113}"/>
              </a:ext>
            </a:extLst>
          </p:cNvPr>
          <p:cNvSpPr/>
          <p:nvPr userDrawn="1"/>
        </p:nvSpPr>
        <p:spPr>
          <a:xfrm>
            <a:off x="258640" y="179387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FCFA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96445-C61E-A287-5D45-D02E16C247BD}"/>
              </a:ext>
            </a:extLst>
          </p:cNvPr>
          <p:cNvSpPr txBox="1"/>
          <p:nvPr userDrawn="1"/>
        </p:nvSpPr>
        <p:spPr>
          <a:xfrm>
            <a:off x="264211" y="318951"/>
            <a:ext cx="114646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dirty="0">
                <a:solidFill>
                  <a:srgbClr val="1B4794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V</a:t>
            </a:r>
            <a:endParaRPr lang="ko-KR" altLang="en-US" sz="4000" b="1" dirty="0">
              <a:solidFill>
                <a:srgbClr val="1B47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8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C12AF4-A892-AE90-D881-D1BFDE4C7281}"/>
              </a:ext>
            </a:extLst>
          </p:cNvPr>
          <p:cNvSpPr/>
          <p:nvPr userDrawn="1"/>
        </p:nvSpPr>
        <p:spPr>
          <a:xfrm>
            <a:off x="0" y="0"/>
            <a:ext cx="12192000" cy="1263536"/>
          </a:xfrm>
          <a:prstGeom prst="rect">
            <a:avLst/>
          </a:prstGeom>
          <a:gradFill flip="none" rotWithShape="1">
            <a:gsLst>
              <a:gs pos="34004">
                <a:srgbClr val="1B4794">
                  <a:alpha val="90000"/>
                </a:srgbClr>
              </a:gs>
              <a:gs pos="0">
                <a:srgbClr val="1B4794">
                  <a:alpha val="85000"/>
                </a:srgbClr>
              </a:gs>
              <a:gs pos="74000">
                <a:srgbClr val="1B4794">
                  <a:alpha val="92000"/>
                </a:srgbClr>
              </a:gs>
              <a:gs pos="83000">
                <a:srgbClr val="1B4794">
                  <a:alpha val="95000"/>
                </a:srgbClr>
              </a:gs>
              <a:gs pos="100000">
                <a:srgbClr val="1B4794"/>
              </a:gs>
            </a:gsLst>
            <a:lin ang="10800000" scaled="1"/>
            <a:tileRect/>
          </a:gradFill>
          <a:ln w="12700">
            <a:solidFill>
              <a:srgbClr val="2F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714E31-E55C-1A13-A2CA-DE9BF4C7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161" y="587428"/>
            <a:ext cx="9969013" cy="676108"/>
          </a:xfrm>
        </p:spPr>
        <p:txBody>
          <a:bodyPr lIns="72000" tIns="36000" rIns="72000" bIns="36000">
            <a:normAutofit/>
          </a:bodyPr>
          <a:lstStyle>
            <a:lvl1pPr>
              <a:defRPr sz="3200" b="1" i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B68FE-86EC-44BB-E2D4-23973F16C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113EA-6299-EB19-ED95-66247BC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3009D-BC10-3C06-FE6A-6490ECFC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028DE-89C2-6384-240D-8E1EE2CC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DCAF0484-6B87-8B9D-C0D0-41A6A89EE3CA}"/>
              </a:ext>
            </a:extLst>
          </p:cNvPr>
          <p:cNvSpPr/>
          <p:nvPr userDrawn="1"/>
        </p:nvSpPr>
        <p:spPr>
          <a:xfrm>
            <a:off x="26166" y="0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9E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4B08F-DD21-F153-EC72-EC34FCC706A1}"/>
              </a:ext>
            </a:extLst>
          </p:cNvPr>
          <p:cNvSpPr txBox="1"/>
          <p:nvPr userDrawn="1"/>
        </p:nvSpPr>
        <p:spPr>
          <a:xfrm>
            <a:off x="1507025" y="279650"/>
            <a:ext cx="576189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kumimoji="1" lang="ko-KR" altLang="en-US" sz="2000" b="1" i="0" dirty="0">
                <a:solidFill>
                  <a:srgbClr val="FCFAF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팀역량</a:t>
            </a:r>
            <a:endParaRPr lang="ko-KR" altLang="en-US" sz="2000" b="1" i="0" dirty="0">
              <a:solidFill>
                <a:srgbClr val="FCFAF4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1" name="평행 사변형[P] 10">
            <a:extLst>
              <a:ext uri="{FF2B5EF4-FFF2-40B4-BE49-F238E27FC236}">
                <a16:creationId xmlns:a16="http://schemas.microsoft.com/office/drawing/2014/main" id="{E17C621B-7190-EB9D-99B1-26ABA1396AC3}"/>
              </a:ext>
            </a:extLst>
          </p:cNvPr>
          <p:cNvSpPr/>
          <p:nvPr userDrawn="1"/>
        </p:nvSpPr>
        <p:spPr>
          <a:xfrm>
            <a:off x="142403" y="89694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1B47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평행 사변형[P] 13">
            <a:extLst>
              <a:ext uri="{FF2B5EF4-FFF2-40B4-BE49-F238E27FC236}">
                <a16:creationId xmlns:a16="http://schemas.microsoft.com/office/drawing/2014/main" id="{2C16A851-F60F-DF28-7ABA-60B3DAC0B113}"/>
              </a:ext>
            </a:extLst>
          </p:cNvPr>
          <p:cNvSpPr/>
          <p:nvPr userDrawn="1"/>
        </p:nvSpPr>
        <p:spPr>
          <a:xfrm>
            <a:off x="258640" y="179387"/>
            <a:ext cx="1159119" cy="844811"/>
          </a:xfrm>
          <a:prstGeom prst="parallelogram">
            <a:avLst>
              <a:gd name="adj" fmla="val 46960"/>
            </a:avLst>
          </a:prstGeom>
          <a:solidFill>
            <a:srgbClr val="FCFA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dirty="0">
                <a:solidFill>
                  <a:srgbClr val="2F4857"/>
                </a:solidFill>
                <a:latin typeface="AppleGothic" pitchFamily="2" charset="-127"/>
                <a:ea typeface="AppleGothic" pitchFamily="2" charset="-127"/>
                <a:cs typeface="Arial" panose="020B0604020202020204" pitchFamily="34" charset="0"/>
              </a:rPr>
              <a:t> </a:t>
            </a:r>
            <a:endParaRPr kumimoji="1" lang="ko-KR" altLang="en-US" sz="4800" b="1" i="0" dirty="0">
              <a:solidFill>
                <a:srgbClr val="2F4857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96445-C61E-A287-5D45-D02E16C247BD}"/>
              </a:ext>
            </a:extLst>
          </p:cNvPr>
          <p:cNvSpPr txBox="1"/>
          <p:nvPr userDrawn="1"/>
        </p:nvSpPr>
        <p:spPr>
          <a:xfrm>
            <a:off x="264211" y="318951"/>
            <a:ext cx="114646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dirty="0">
                <a:solidFill>
                  <a:srgbClr val="1B4794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VI</a:t>
            </a:r>
            <a:endParaRPr lang="ko-KR" altLang="en-US" sz="4000" b="1" dirty="0">
              <a:solidFill>
                <a:srgbClr val="1B47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9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FDF36-903E-2322-BD7E-8A5F4E12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BE83F0-6016-E204-C5C3-2FF2AA379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BA388-75B7-0DA5-F731-AB754234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E112D-AB8E-8249-021E-3EF70210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78971A-73D2-81A2-ED0F-AFEE85DC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7365-12C6-4847-991D-3E105D1231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96BA59-58E8-BEF7-FFB5-725FA0CD5A7D}"/>
              </a:ext>
            </a:extLst>
          </p:cNvPr>
          <p:cNvGrpSpPr/>
          <p:nvPr userDrawn="1"/>
        </p:nvGrpSpPr>
        <p:grpSpPr>
          <a:xfrm>
            <a:off x="1253263" y="3156773"/>
            <a:ext cx="1893350" cy="715980"/>
            <a:chOff x="1253262" y="3156773"/>
            <a:chExt cx="3857181" cy="1553172"/>
          </a:xfrm>
        </p:grpSpPr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EC3F2BD8-8596-E4DA-D623-0F38F82090E8}"/>
                </a:ext>
              </a:extLst>
            </p:cNvPr>
            <p:cNvSpPr/>
            <p:nvPr/>
          </p:nvSpPr>
          <p:spPr>
            <a:xfrm>
              <a:off x="1532796" y="3518746"/>
              <a:ext cx="685403" cy="758031"/>
            </a:xfrm>
            <a:custGeom>
              <a:avLst/>
              <a:gdLst>
                <a:gd name="connsiteX0" fmla="*/ 497743 w 685403"/>
                <a:gd name="connsiteY0" fmla="*/ 654669 h 758031"/>
                <a:gd name="connsiteX1" fmla="*/ 543781 w 685403"/>
                <a:gd name="connsiteY1" fmla="*/ 758254 h 758031"/>
                <a:gd name="connsiteX2" fmla="*/ 685466 w 685403"/>
                <a:gd name="connsiteY2" fmla="*/ 758254 h 758031"/>
                <a:gd name="connsiteX3" fmla="*/ 351495 w 685403"/>
                <a:gd name="connsiteY3" fmla="*/ 222 h 758031"/>
                <a:gd name="connsiteX4" fmla="*/ 62 w 685403"/>
                <a:gd name="connsiteY4" fmla="*/ 758254 h 758031"/>
                <a:gd name="connsiteX5" fmla="*/ 142937 w 685403"/>
                <a:gd name="connsiteY5" fmla="*/ 758254 h 758031"/>
                <a:gd name="connsiteX6" fmla="*/ 191356 w 685403"/>
                <a:gd name="connsiteY6" fmla="*/ 654669 h 758031"/>
                <a:gd name="connsiteX7" fmla="*/ 440197 w 685403"/>
                <a:gd name="connsiteY7" fmla="*/ 524495 h 758031"/>
                <a:gd name="connsiteX8" fmla="*/ 251285 w 685403"/>
                <a:gd name="connsiteY8" fmla="*/ 524495 h 758031"/>
                <a:gd name="connsiteX9" fmla="*/ 347924 w 685403"/>
                <a:gd name="connsiteY9" fmla="*/ 314746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403" h="758031">
                  <a:moveTo>
                    <a:pt x="497743" y="654669"/>
                  </a:moveTo>
                  <a:lnTo>
                    <a:pt x="543781" y="758254"/>
                  </a:lnTo>
                  <a:lnTo>
                    <a:pt x="685466" y="758254"/>
                  </a:lnTo>
                  <a:lnTo>
                    <a:pt x="351495" y="222"/>
                  </a:lnTo>
                  <a:lnTo>
                    <a:pt x="62" y="758254"/>
                  </a:lnTo>
                  <a:lnTo>
                    <a:pt x="142937" y="758254"/>
                  </a:lnTo>
                  <a:lnTo>
                    <a:pt x="191356" y="654669"/>
                  </a:lnTo>
                  <a:close/>
                  <a:moveTo>
                    <a:pt x="440197" y="524495"/>
                  </a:moveTo>
                  <a:lnTo>
                    <a:pt x="251285" y="524495"/>
                  </a:lnTo>
                  <a:lnTo>
                    <a:pt x="347924" y="314746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9C777A61-91B8-FD8E-710A-B183F01FD76C}"/>
                </a:ext>
              </a:extLst>
            </p:cNvPr>
            <p:cNvSpPr/>
            <p:nvPr/>
          </p:nvSpPr>
          <p:spPr>
            <a:xfrm>
              <a:off x="2277003" y="3518746"/>
              <a:ext cx="130175" cy="758031"/>
            </a:xfrm>
            <a:custGeom>
              <a:avLst/>
              <a:gdLst>
                <a:gd name="connsiteX0" fmla="*/ 117 w 130175"/>
                <a:gd name="connsiteY0" fmla="*/ 222 h 758031"/>
                <a:gd name="connsiteX1" fmla="*/ 117 w 130175"/>
                <a:gd name="connsiteY1" fmla="*/ 758254 h 758031"/>
                <a:gd name="connsiteX2" fmla="*/ 130292 w 130175"/>
                <a:gd name="connsiteY2" fmla="*/ 758254 h 758031"/>
                <a:gd name="connsiteX3" fmla="*/ 130292 w 130175"/>
                <a:gd name="connsiteY3" fmla="*/ 222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75" h="758031">
                  <a:moveTo>
                    <a:pt x="117" y="222"/>
                  </a:moveTo>
                  <a:lnTo>
                    <a:pt x="117" y="758254"/>
                  </a:lnTo>
                  <a:lnTo>
                    <a:pt x="130292" y="758254"/>
                  </a:lnTo>
                  <a:lnTo>
                    <a:pt x="130292" y="222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EEC6800E-9725-9732-08C7-B2C801C343F2}"/>
                </a:ext>
              </a:extLst>
            </p:cNvPr>
            <p:cNvSpPr/>
            <p:nvPr/>
          </p:nvSpPr>
          <p:spPr>
            <a:xfrm>
              <a:off x="2508512" y="3518746"/>
              <a:ext cx="479226" cy="758031"/>
            </a:xfrm>
            <a:custGeom>
              <a:avLst/>
              <a:gdLst>
                <a:gd name="connsiteX0" fmla="*/ 136 w 479226"/>
                <a:gd name="connsiteY0" fmla="*/ 222 h 758031"/>
                <a:gd name="connsiteX1" fmla="*/ 136 w 479226"/>
                <a:gd name="connsiteY1" fmla="*/ 758254 h 758031"/>
                <a:gd name="connsiteX2" fmla="*/ 479363 w 479226"/>
                <a:gd name="connsiteY2" fmla="*/ 758254 h 758031"/>
                <a:gd name="connsiteX3" fmla="*/ 479363 w 479226"/>
                <a:gd name="connsiteY3" fmla="*/ 629270 h 758031"/>
                <a:gd name="connsiteX4" fmla="*/ 130311 w 479226"/>
                <a:gd name="connsiteY4" fmla="*/ 629270 h 758031"/>
                <a:gd name="connsiteX5" fmla="*/ 130311 w 479226"/>
                <a:gd name="connsiteY5" fmla="*/ 222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226" h="758031">
                  <a:moveTo>
                    <a:pt x="136" y="222"/>
                  </a:moveTo>
                  <a:lnTo>
                    <a:pt x="136" y="758254"/>
                  </a:lnTo>
                  <a:lnTo>
                    <a:pt x="479363" y="758254"/>
                  </a:lnTo>
                  <a:lnTo>
                    <a:pt x="479363" y="629270"/>
                  </a:lnTo>
                  <a:lnTo>
                    <a:pt x="130311" y="629270"/>
                  </a:lnTo>
                  <a:lnTo>
                    <a:pt x="130311" y="222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0AF8C264-90CB-96DF-701F-74161F0D95C9}"/>
                </a:ext>
              </a:extLst>
            </p:cNvPr>
            <p:cNvSpPr/>
            <p:nvPr/>
          </p:nvSpPr>
          <p:spPr>
            <a:xfrm>
              <a:off x="3064886" y="3518746"/>
              <a:ext cx="479226" cy="758031"/>
            </a:xfrm>
            <a:custGeom>
              <a:avLst/>
              <a:gdLst>
                <a:gd name="connsiteX0" fmla="*/ 180 w 479226"/>
                <a:gd name="connsiteY0" fmla="*/ 222 h 758031"/>
                <a:gd name="connsiteX1" fmla="*/ 180 w 479226"/>
                <a:gd name="connsiteY1" fmla="*/ 758254 h 758031"/>
                <a:gd name="connsiteX2" fmla="*/ 479406 w 479226"/>
                <a:gd name="connsiteY2" fmla="*/ 758254 h 758031"/>
                <a:gd name="connsiteX3" fmla="*/ 479406 w 479226"/>
                <a:gd name="connsiteY3" fmla="*/ 629270 h 758031"/>
                <a:gd name="connsiteX4" fmla="*/ 130355 w 479226"/>
                <a:gd name="connsiteY4" fmla="*/ 629270 h 758031"/>
                <a:gd name="connsiteX5" fmla="*/ 130355 w 479226"/>
                <a:gd name="connsiteY5" fmla="*/ 443731 h 758031"/>
                <a:gd name="connsiteX6" fmla="*/ 393086 w 479226"/>
                <a:gd name="connsiteY6" fmla="*/ 443731 h 758031"/>
                <a:gd name="connsiteX7" fmla="*/ 393086 w 479226"/>
                <a:gd name="connsiteY7" fmla="*/ 313556 h 758031"/>
                <a:gd name="connsiteX8" fmla="*/ 130355 w 479226"/>
                <a:gd name="connsiteY8" fmla="*/ 313556 h 758031"/>
                <a:gd name="connsiteX9" fmla="*/ 130355 w 479226"/>
                <a:gd name="connsiteY9" fmla="*/ 130397 h 758031"/>
                <a:gd name="connsiteX10" fmla="*/ 479406 w 479226"/>
                <a:gd name="connsiteY10" fmla="*/ 130397 h 758031"/>
                <a:gd name="connsiteX11" fmla="*/ 479406 w 479226"/>
                <a:gd name="connsiteY11" fmla="*/ 222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226" h="758031">
                  <a:moveTo>
                    <a:pt x="180" y="222"/>
                  </a:moveTo>
                  <a:lnTo>
                    <a:pt x="180" y="758254"/>
                  </a:lnTo>
                  <a:lnTo>
                    <a:pt x="479406" y="758254"/>
                  </a:lnTo>
                  <a:lnTo>
                    <a:pt x="479406" y="629270"/>
                  </a:lnTo>
                  <a:lnTo>
                    <a:pt x="130355" y="629270"/>
                  </a:lnTo>
                  <a:lnTo>
                    <a:pt x="130355" y="443731"/>
                  </a:lnTo>
                  <a:lnTo>
                    <a:pt x="393086" y="443731"/>
                  </a:lnTo>
                  <a:lnTo>
                    <a:pt x="393086" y="313556"/>
                  </a:lnTo>
                  <a:lnTo>
                    <a:pt x="130355" y="313556"/>
                  </a:lnTo>
                  <a:lnTo>
                    <a:pt x="130355" y="130397"/>
                  </a:lnTo>
                  <a:lnTo>
                    <a:pt x="479406" y="130397"/>
                  </a:lnTo>
                  <a:lnTo>
                    <a:pt x="479406" y="222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 19">
              <a:extLst>
                <a:ext uri="{FF2B5EF4-FFF2-40B4-BE49-F238E27FC236}">
                  <a16:creationId xmlns:a16="http://schemas.microsoft.com/office/drawing/2014/main" id="{62150ABE-4DB0-74B2-D4FE-ED85B19E0BDF}"/>
                </a:ext>
              </a:extLst>
            </p:cNvPr>
            <p:cNvSpPr/>
            <p:nvPr/>
          </p:nvSpPr>
          <p:spPr>
            <a:xfrm>
              <a:off x="3588972" y="3518746"/>
              <a:ext cx="685403" cy="758031"/>
            </a:xfrm>
            <a:custGeom>
              <a:avLst/>
              <a:gdLst>
                <a:gd name="connsiteX0" fmla="*/ 497905 w 685403"/>
                <a:gd name="connsiteY0" fmla="*/ 654669 h 758031"/>
                <a:gd name="connsiteX1" fmla="*/ 543943 w 685403"/>
                <a:gd name="connsiteY1" fmla="*/ 758254 h 758031"/>
                <a:gd name="connsiteX2" fmla="*/ 685628 w 685403"/>
                <a:gd name="connsiteY2" fmla="*/ 758254 h 758031"/>
                <a:gd name="connsiteX3" fmla="*/ 351657 w 685403"/>
                <a:gd name="connsiteY3" fmla="*/ 222 h 758031"/>
                <a:gd name="connsiteX4" fmla="*/ 224 w 685403"/>
                <a:gd name="connsiteY4" fmla="*/ 758254 h 758031"/>
                <a:gd name="connsiteX5" fmla="*/ 143099 w 685403"/>
                <a:gd name="connsiteY5" fmla="*/ 758254 h 758031"/>
                <a:gd name="connsiteX6" fmla="*/ 191518 w 685403"/>
                <a:gd name="connsiteY6" fmla="*/ 654669 h 758031"/>
                <a:gd name="connsiteX7" fmla="*/ 440359 w 685403"/>
                <a:gd name="connsiteY7" fmla="*/ 524495 h 758031"/>
                <a:gd name="connsiteX8" fmla="*/ 251446 w 685403"/>
                <a:gd name="connsiteY8" fmla="*/ 524495 h 758031"/>
                <a:gd name="connsiteX9" fmla="*/ 348086 w 685403"/>
                <a:gd name="connsiteY9" fmla="*/ 314746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403" h="758031">
                  <a:moveTo>
                    <a:pt x="497905" y="654669"/>
                  </a:moveTo>
                  <a:lnTo>
                    <a:pt x="543943" y="758254"/>
                  </a:lnTo>
                  <a:lnTo>
                    <a:pt x="685628" y="758254"/>
                  </a:lnTo>
                  <a:lnTo>
                    <a:pt x="351657" y="222"/>
                  </a:lnTo>
                  <a:lnTo>
                    <a:pt x="224" y="758254"/>
                  </a:lnTo>
                  <a:lnTo>
                    <a:pt x="143099" y="758254"/>
                  </a:lnTo>
                  <a:lnTo>
                    <a:pt x="191518" y="654669"/>
                  </a:lnTo>
                  <a:close/>
                  <a:moveTo>
                    <a:pt x="440359" y="524495"/>
                  </a:moveTo>
                  <a:lnTo>
                    <a:pt x="251446" y="524495"/>
                  </a:lnTo>
                  <a:lnTo>
                    <a:pt x="348086" y="314746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080EA5E0-0044-28EA-B3FF-FA5FDD45D1DB}"/>
                </a:ext>
              </a:extLst>
            </p:cNvPr>
            <p:cNvSpPr/>
            <p:nvPr/>
          </p:nvSpPr>
          <p:spPr>
            <a:xfrm>
              <a:off x="4320484" y="3518746"/>
              <a:ext cx="478035" cy="758031"/>
            </a:xfrm>
            <a:custGeom>
              <a:avLst/>
              <a:gdLst>
                <a:gd name="connsiteX0" fmla="*/ 278 w 478035"/>
                <a:gd name="connsiteY0" fmla="*/ 222 h 758031"/>
                <a:gd name="connsiteX1" fmla="*/ 278 w 478035"/>
                <a:gd name="connsiteY1" fmla="*/ 758254 h 758031"/>
                <a:gd name="connsiteX2" fmla="*/ 129263 w 478035"/>
                <a:gd name="connsiteY2" fmla="*/ 758254 h 758031"/>
                <a:gd name="connsiteX3" fmla="*/ 129263 w 478035"/>
                <a:gd name="connsiteY3" fmla="*/ 443731 h 758031"/>
                <a:gd name="connsiteX4" fmla="*/ 393185 w 478035"/>
                <a:gd name="connsiteY4" fmla="*/ 443731 h 758031"/>
                <a:gd name="connsiteX5" fmla="*/ 393185 w 478035"/>
                <a:gd name="connsiteY5" fmla="*/ 313556 h 758031"/>
                <a:gd name="connsiteX6" fmla="*/ 129263 w 478035"/>
                <a:gd name="connsiteY6" fmla="*/ 313556 h 758031"/>
                <a:gd name="connsiteX7" fmla="*/ 129263 w 478035"/>
                <a:gd name="connsiteY7" fmla="*/ 130397 h 758031"/>
                <a:gd name="connsiteX8" fmla="*/ 478314 w 478035"/>
                <a:gd name="connsiteY8" fmla="*/ 130397 h 758031"/>
                <a:gd name="connsiteX9" fmla="*/ 478314 w 478035"/>
                <a:gd name="connsiteY9" fmla="*/ 222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035" h="758031">
                  <a:moveTo>
                    <a:pt x="278" y="222"/>
                  </a:moveTo>
                  <a:lnTo>
                    <a:pt x="278" y="758254"/>
                  </a:lnTo>
                  <a:lnTo>
                    <a:pt x="129263" y="758254"/>
                  </a:lnTo>
                  <a:lnTo>
                    <a:pt x="129263" y="443731"/>
                  </a:lnTo>
                  <a:lnTo>
                    <a:pt x="393185" y="443731"/>
                  </a:lnTo>
                  <a:lnTo>
                    <a:pt x="393185" y="313556"/>
                  </a:lnTo>
                  <a:lnTo>
                    <a:pt x="129263" y="313556"/>
                  </a:lnTo>
                  <a:lnTo>
                    <a:pt x="129263" y="130397"/>
                  </a:lnTo>
                  <a:lnTo>
                    <a:pt x="478314" y="130397"/>
                  </a:lnTo>
                  <a:lnTo>
                    <a:pt x="478314" y="222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7EBE7671-7CFE-8C90-5AD2-9ECB6EA4E179}"/>
                </a:ext>
              </a:extLst>
            </p:cNvPr>
            <p:cNvSpPr/>
            <p:nvPr/>
          </p:nvSpPr>
          <p:spPr>
            <a:xfrm>
              <a:off x="1253262" y="3156773"/>
              <a:ext cx="3857181" cy="1553172"/>
            </a:xfrm>
            <a:custGeom>
              <a:avLst/>
              <a:gdLst>
                <a:gd name="connsiteX0" fmla="*/ -6 w 3857181"/>
                <a:gd name="connsiteY0" fmla="*/ 114 h 1553172"/>
                <a:gd name="connsiteX1" fmla="*/ 3857176 w 3857181"/>
                <a:gd name="connsiteY1" fmla="*/ 114 h 1553172"/>
                <a:gd name="connsiteX2" fmla="*/ 3857176 w 3857181"/>
                <a:gd name="connsiteY2" fmla="*/ 1553286 h 1553172"/>
                <a:gd name="connsiteX3" fmla="*/ -6 w 3857181"/>
                <a:gd name="connsiteY3" fmla="*/ 1553286 h 15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7181" h="1553172">
                  <a:moveTo>
                    <a:pt x="-6" y="114"/>
                  </a:moveTo>
                  <a:lnTo>
                    <a:pt x="3857176" y="114"/>
                  </a:lnTo>
                  <a:lnTo>
                    <a:pt x="3857176" y="1553286"/>
                  </a:lnTo>
                  <a:lnTo>
                    <a:pt x="-6" y="1553286"/>
                  </a:lnTo>
                  <a:close/>
                </a:path>
              </a:pathLst>
            </a:custGeom>
            <a:noFill/>
            <a:ln w="76200" cap="flat">
              <a:solidFill>
                <a:srgbClr val="6CAE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80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4FF881-C765-CA75-A273-D63FD7D8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7BB3DF-AE63-920F-0C2A-0AE7361B9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68E07-E3C9-F3ED-C8AA-902400330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04D36C-B6D7-3742-81B0-0005731773F6}" type="datetimeFigureOut">
              <a:rPr kumimoji="1" lang="ko-KR" altLang="en-US" smtClean="0"/>
              <a:t>2024-06-29</a:t>
            </a:fld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7704FB-7FDF-C1C5-E50D-88617AC33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657365-12C6-4847-991D-3E105D12319F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1026" name="Picture 2" descr="경기도경제과학진흥원">
            <a:extLst>
              <a:ext uri="{FF2B5EF4-FFF2-40B4-BE49-F238E27FC236}">
                <a16:creationId xmlns:a16="http://schemas.microsoft.com/office/drawing/2014/main" id="{83273089-FCB3-08DE-43B5-2E1D0773DE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192" y="6351608"/>
            <a:ext cx="1049215" cy="3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AD954D-08F1-9CB6-D9D4-8C5328905833}"/>
              </a:ext>
            </a:extLst>
          </p:cNvPr>
          <p:cNvSpPr txBox="1"/>
          <p:nvPr userDrawn="1"/>
        </p:nvSpPr>
        <p:spPr>
          <a:xfrm>
            <a:off x="9728348" y="6581586"/>
            <a:ext cx="858557" cy="12311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ko-KR" altLang="en-US" sz="800" b="0" i="0" spc="700" baseline="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에일리프</a:t>
            </a:r>
            <a:r>
              <a:rPr kumimoji="1" lang="en-US" altLang="ko-KR" sz="800" b="0" i="0" spc="700" baseline="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0DE73-3F80-EB7D-3A1E-EED1A8E64D38}"/>
              </a:ext>
            </a:extLst>
          </p:cNvPr>
          <p:cNvSpPr txBox="1"/>
          <p:nvPr userDrawn="1"/>
        </p:nvSpPr>
        <p:spPr>
          <a:xfrm>
            <a:off x="9603808" y="6363063"/>
            <a:ext cx="1049215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ko-KR" sz="1400" b="0" i="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AI LEAF </a:t>
            </a:r>
          </a:p>
        </p:txBody>
      </p:sp>
    </p:spTree>
    <p:extLst>
      <p:ext uri="{BB962C8B-B14F-4D97-AF65-F5344CB8AC3E}">
        <p14:creationId xmlns:p14="http://schemas.microsoft.com/office/powerpoint/2010/main" val="535777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-Core Dream 4 Regular" panose="020B0503030302020204" pitchFamily="34" charset="-127"/>
          <a:ea typeface="S-Core Dream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-Core Dream 3 Light" panose="020B0503030302020204" pitchFamily="34" charset="-127"/>
          <a:ea typeface="S-Core Dream 3 Light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-Core Dream 3 Light" panose="020B0503030302020204" pitchFamily="34" charset="-127"/>
          <a:ea typeface="S-Core Dream 3 Light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-Core Dream 3 Light" panose="020B0503030302020204" pitchFamily="34" charset="-127"/>
          <a:ea typeface="S-Core Dream 3 Light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-Core Dream 3 Light" panose="020B0503030302020204" pitchFamily="34" charset="-127"/>
          <a:ea typeface="S-Core Dream 3 Light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-Core Dream 3 Light" panose="020B0503030302020204" pitchFamily="34" charset="-127"/>
          <a:ea typeface="S-Core Dream 3 Light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65" userDrawn="1">
          <p15:clr>
            <a:srgbClr val="F26B43"/>
          </p15:clr>
        </p15:guide>
        <p15:guide id="2" orient="horz" pos="3929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913" userDrawn="1">
          <p15:clr>
            <a:srgbClr val="F26B43"/>
          </p15:clr>
        </p15:guide>
        <p15:guide id="7" orient="horz" pos="119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3613" userDrawn="1">
          <p15:clr>
            <a:srgbClr val="F26B43"/>
          </p15:clr>
        </p15:guide>
        <p15:guide id="11" pos="40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21.jpeg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0" Type="http://schemas.openxmlformats.org/officeDocument/2006/relationships/image" Target="../media/image24.png"/><Relationship Id="rId4" Type="http://schemas.openxmlformats.org/officeDocument/2006/relationships/image" Target="../media/image34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일렉트릭 블루, 디자인, 마조렐 블루, 그래픽이(가) 표시된 사진&#10;&#10;자동 생성된 설명">
            <a:extLst>
              <a:ext uri="{FF2B5EF4-FFF2-40B4-BE49-F238E27FC236}">
                <a16:creationId xmlns:a16="http://schemas.microsoft.com/office/drawing/2014/main" id="{DF730D43-1349-3628-9DE7-532510ABE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3" t="16336" r="9625" b="13499"/>
          <a:stretch/>
        </p:blipFill>
        <p:spPr>
          <a:xfrm>
            <a:off x="6916190" y="1662546"/>
            <a:ext cx="5275810" cy="4514162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6889066-E6DE-EB4D-5AF5-1FC5E482C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60" y="2142089"/>
            <a:ext cx="6173585" cy="35550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5400" dirty="0">
                <a:solidFill>
                  <a:srgbClr val="1B4794"/>
                </a:solidFill>
              </a:rPr>
              <a:t>생성형 </a:t>
            </a:r>
            <a:r>
              <a:rPr lang="en-US" altLang="ko-KR" sz="5400" dirty="0">
                <a:solidFill>
                  <a:srgbClr val="1B4794"/>
                </a:solidFill>
              </a:rPr>
              <a:t>AI</a:t>
            </a:r>
            <a:r>
              <a:rPr lang="ko-KR" altLang="en-US" sz="5400" dirty="0">
                <a:solidFill>
                  <a:srgbClr val="1B4794"/>
                </a:solidFill>
              </a:rPr>
              <a:t>를 활용한 </a:t>
            </a:r>
            <a:br>
              <a:rPr lang="en-US" altLang="ko-KR" sz="5400" dirty="0">
                <a:solidFill>
                  <a:srgbClr val="1B4794"/>
                </a:solidFill>
              </a:rPr>
            </a:br>
            <a:r>
              <a:rPr lang="ko-KR" altLang="en-US" sz="5400" dirty="0">
                <a:solidFill>
                  <a:srgbClr val="1B4794"/>
                </a:solidFill>
              </a:rPr>
              <a:t>부동산 권리분석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AA65C34-9782-5E90-EF84-EB4829191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60" y="1687517"/>
            <a:ext cx="5641569" cy="454572"/>
          </a:xfrm>
        </p:spPr>
        <p:txBody>
          <a:bodyPr>
            <a:noAutofit/>
          </a:bodyPr>
          <a:lstStyle/>
          <a:p>
            <a:r>
              <a:rPr lang="en-US" altLang="ko-KR" dirty="0"/>
              <a:t>2024 GenAI·</a:t>
            </a:r>
            <a:r>
              <a:rPr lang="ko-KR" altLang="en-US" dirty="0"/>
              <a:t>공공데이터 창업경진대회</a:t>
            </a:r>
          </a:p>
        </p:txBody>
      </p:sp>
      <p:pic>
        <p:nvPicPr>
          <p:cNvPr id="19" name="그림 18" descr="스크린샷, 일렉트릭 블루, 만화 영화, 블루이(가) 표시된 사진&#10;&#10;자동 생성된 설명">
            <a:extLst>
              <a:ext uri="{FF2B5EF4-FFF2-40B4-BE49-F238E27FC236}">
                <a16:creationId xmlns:a16="http://schemas.microsoft.com/office/drawing/2014/main" id="{FAFC5605-273E-95B1-E12F-4B4FE6EBA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60325">
            <a:off x="5470096" y="3994181"/>
            <a:ext cx="2751276" cy="27512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F0FC7F-F9AB-1EDE-EE51-01B19C34707F}"/>
              </a:ext>
            </a:extLst>
          </p:cNvPr>
          <p:cNvGrpSpPr/>
          <p:nvPr/>
        </p:nvGrpSpPr>
        <p:grpSpPr>
          <a:xfrm>
            <a:off x="10827521" y="453921"/>
            <a:ext cx="1043054" cy="227371"/>
            <a:chOff x="1532796" y="3518746"/>
            <a:chExt cx="3265723" cy="758031"/>
          </a:xfrm>
        </p:grpSpPr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5C63C59C-F1F2-9ABF-B71C-01433C4DC0D0}"/>
                </a:ext>
              </a:extLst>
            </p:cNvPr>
            <p:cNvSpPr/>
            <p:nvPr/>
          </p:nvSpPr>
          <p:spPr>
            <a:xfrm>
              <a:off x="1532796" y="3518746"/>
              <a:ext cx="685403" cy="758031"/>
            </a:xfrm>
            <a:custGeom>
              <a:avLst/>
              <a:gdLst>
                <a:gd name="connsiteX0" fmla="*/ 497743 w 685403"/>
                <a:gd name="connsiteY0" fmla="*/ 654669 h 758031"/>
                <a:gd name="connsiteX1" fmla="*/ 543781 w 685403"/>
                <a:gd name="connsiteY1" fmla="*/ 758254 h 758031"/>
                <a:gd name="connsiteX2" fmla="*/ 685466 w 685403"/>
                <a:gd name="connsiteY2" fmla="*/ 758254 h 758031"/>
                <a:gd name="connsiteX3" fmla="*/ 351495 w 685403"/>
                <a:gd name="connsiteY3" fmla="*/ 222 h 758031"/>
                <a:gd name="connsiteX4" fmla="*/ 62 w 685403"/>
                <a:gd name="connsiteY4" fmla="*/ 758254 h 758031"/>
                <a:gd name="connsiteX5" fmla="*/ 142937 w 685403"/>
                <a:gd name="connsiteY5" fmla="*/ 758254 h 758031"/>
                <a:gd name="connsiteX6" fmla="*/ 191356 w 685403"/>
                <a:gd name="connsiteY6" fmla="*/ 654669 h 758031"/>
                <a:gd name="connsiteX7" fmla="*/ 440197 w 685403"/>
                <a:gd name="connsiteY7" fmla="*/ 524495 h 758031"/>
                <a:gd name="connsiteX8" fmla="*/ 251285 w 685403"/>
                <a:gd name="connsiteY8" fmla="*/ 524495 h 758031"/>
                <a:gd name="connsiteX9" fmla="*/ 347924 w 685403"/>
                <a:gd name="connsiteY9" fmla="*/ 314746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403" h="758031">
                  <a:moveTo>
                    <a:pt x="497743" y="654669"/>
                  </a:moveTo>
                  <a:lnTo>
                    <a:pt x="543781" y="758254"/>
                  </a:lnTo>
                  <a:lnTo>
                    <a:pt x="685466" y="758254"/>
                  </a:lnTo>
                  <a:lnTo>
                    <a:pt x="351495" y="222"/>
                  </a:lnTo>
                  <a:lnTo>
                    <a:pt x="62" y="758254"/>
                  </a:lnTo>
                  <a:lnTo>
                    <a:pt x="142937" y="758254"/>
                  </a:lnTo>
                  <a:lnTo>
                    <a:pt x="191356" y="654669"/>
                  </a:lnTo>
                  <a:close/>
                  <a:moveTo>
                    <a:pt x="440197" y="524495"/>
                  </a:moveTo>
                  <a:lnTo>
                    <a:pt x="251285" y="524495"/>
                  </a:lnTo>
                  <a:lnTo>
                    <a:pt x="347924" y="314746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261610E0-9071-D73A-A7B2-294B288D466A}"/>
                </a:ext>
              </a:extLst>
            </p:cNvPr>
            <p:cNvSpPr/>
            <p:nvPr/>
          </p:nvSpPr>
          <p:spPr>
            <a:xfrm>
              <a:off x="2277003" y="3518746"/>
              <a:ext cx="130175" cy="758031"/>
            </a:xfrm>
            <a:custGeom>
              <a:avLst/>
              <a:gdLst>
                <a:gd name="connsiteX0" fmla="*/ 117 w 130175"/>
                <a:gd name="connsiteY0" fmla="*/ 222 h 758031"/>
                <a:gd name="connsiteX1" fmla="*/ 117 w 130175"/>
                <a:gd name="connsiteY1" fmla="*/ 758254 h 758031"/>
                <a:gd name="connsiteX2" fmla="*/ 130292 w 130175"/>
                <a:gd name="connsiteY2" fmla="*/ 758254 h 758031"/>
                <a:gd name="connsiteX3" fmla="*/ 130292 w 130175"/>
                <a:gd name="connsiteY3" fmla="*/ 222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75" h="758031">
                  <a:moveTo>
                    <a:pt x="117" y="222"/>
                  </a:moveTo>
                  <a:lnTo>
                    <a:pt x="117" y="758254"/>
                  </a:lnTo>
                  <a:lnTo>
                    <a:pt x="130292" y="758254"/>
                  </a:lnTo>
                  <a:lnTo>
                    <a:pt x="130292" y="222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A5E4704A-580F-FC34-1449-D09B0DE5CEDA}"/>
                </a:ext>
              </a:extLst>
            </p:cNvPr>
            <p:cNvSpPr/>
            <p:nvPr/>
          </p:nvSpPr>
          <p:spPr>
            <a:xfrm>
              <a:off x="2508512" y="3518746"/>
              <a:ext cx="479226" cy="758031"/>
            </a:xfrm>
            <a:custGeom>
              <a:avLst/>
              <a:gdLst>
                <a:gd name="connsiteX0" fmla="*/ 136 w 479226"/>
                <a:gd name="connsiteY0" fmla="*/ 222 h 758031"/>
                <a:gd name="connsiteX1" fmla="*/ 136 w 479226"/>
                <a:gd name="connsiteY1" fmla="*/ 758254 h 758031"/>
                <a:gd name="connsiteX2" fmla="*/ 479363 w 479226"/>
                <a:gd name="connsiteY2" fmla="*/ 758254 h 758031"/>
                <a:gd name="connsiteX3" fmla="*/ 479363 w 479226"/>
                <a:gd name="connsiteY3" fmla="*/ 629270 h 758031"/>
                <a:gd name="connsiteX4" fmla="*/ 130311 w 479226"/>
                <a:gd name="connsiteY4" fmla="*/ 629270 h 758031"/>
                <a:gd name="connsiteX5" fmla="*/ 130311 w 479226"/>
                <a:gd name="connsiteY5" fmla="*/ 222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226" h="758031">
                  <a:moveTo>
                    <a:pt x="136" y="222"/>
                  </a:moveTo>
                  <a:lnTo>
                    <a:pt x="136" y="758254"/>
                  </a:lnTo>
                  <a:lnTo>
                    <a:pt x="479363" y="758254"/>
                  </a:lnTo>
                  <a:lnTo>
                    <a:pt x="479363" y="629270"/>
                  </a:lnTo>
                  <a:lnTo>
                    <a:pt x="130311" y="629270"/>
                  </a:lnTo>
                  <a:lnTo>
                    <a:pt x="130311" y="222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66E41DAB-2EA3-C925-CBE1-E3BE8A44D26C}"/>
                </a:ext>
              </a:extLst>
            </p:cNvPr>
            <p:cNvSpPr/>
            <p:nvPr/>
          </p:nvSpPr>
          <p:spPr>
            <a:xfrm>
              <a:off x="3064886" y="3518746"/>
              <a:ext cx="479226" cy="758031"/>
            </a:xfrm>
            <a:custGeom>
              <a:avLst/>
              <a:gdLst>
                <a:gd name="connsiteX0" fmla="*/ 180 w 479226"/>
                <a:gd name="connsiteY0" fmla="*/ 222 h 758031"/>
                <a:gd name="connsiteX1" fmla="*/ 180 w 479226"/>
                <a:gd name="connsiteY1" fmla="*/ 758254 h 758031"/>
                <a:gd name="connsiteX2" fmla="*/ 479406 w 479226"/>
                <a:gd name="connsiteY2" fmla="*/ 758254 h 758031"/>
                <a:gd name="connsiteX3" fmla="*/ 479406 w 479226"/>
                <a:gd name="connsiteY3" fmla="*/ 629270 h 758031"/>
                <a:gd name="connsiteX4" fmla="*/ 130355 w 479226"/>
                <a:gd name="connsiteY4" fmla="*/ 629270 h 758031"/>
                <a:gd name="connsiteX5" fmla="*/ 130355 w 479226"/>
                <a:gd name="connsiteY5" fmla="*/ 443731 h 758031"/>
                <a:gd name="connsiteX6" fmla="*/ 393086 w 479226"/>
                <a:gd name="connsiteY6" fmla="*/ 443731 h 758031"/>
                <a:gd name="connsiteX7" fmla="*/ 393086 w 479226"/>
                <a:gd name="connsiteY7" fmla="*/ 313556 h 758031"/>
                <a:gd name="connsiteX8" fmla="*/ 130355 w 479226"/>
                <a:gd name="connsiteY8" fmla="*/ 313556 h 758031"/>
                <a:gd name="connsiteX9" fmla="*/ 130355 w 479226"/>
                <a:gd name="connsiteY9" fmla="*/ 130397 h 758031"/>
                <a:gd name="connsiteX10" fmla="*/ 479406 w 479226"/>
                <a:gd name="connsiteY10" fmla="*/ 130397 h 758031"/>
                <a:gd name="connsiteX11" fmla="*/ 479406 w 479226"/>
                <a:gd name="connsiteY11" fmla="*/ 222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226" h="758031">
                  <a:moveTo>
                    <a:pt x="180" y="222"/>
                  </a:moveTo>
                  <a:lnTo>
                    <a:pt x="180" y="758254"/>
                  </a:lnTo>
                  <a:lnTo>
                    <a:pt x="479406" y="758254"/>
                  </a:lnTo>
                  <a:lnTo>
                    <a:pt x="479406" y="629270"/>
                  </a:lnTo>
                  <a:lnTo>
                    <a:pt x="130355" y="629270"/>
                  </a:lnTo>
                  <a:lnTo>
                    <a:pt x="130355" y="443731"/>
                  </a:lnTo>
                  <a:lnTo>
                    <a:pt x="393086" y="443731"/>
                  </a:lnTo>
                  <a:lnTo>
                    <a:pt x="393086" y="313556"/>
                  </a:lnTo>
                  <a:lnTo>
                    <a:pt x="130355" y="313556"/>
                  </a:lnTo>
                  <a:lnTo>
                    <a:pt x="130355" y="130397"/>
                  </a:lnTo>
                  <a:lnTo>
                    <a:pt x="479406" y="130397"/>
                  </a:lnTo>
                  <a:lnTo>
                    <a:pt x="479406" y="222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D76B2DA3-BD33-72B9-8D5B-46BAB9B6B8C3}"/>
                </a:ext>
              </a:extLst>
            </p:cNvPr>
            <p:cNvSpPr/>
            <p:nvPr/>
          </p:nvSpPr>
          <p:spPr>
            <a:xfrm>
              <a:off x="3588972" y="3518746"/>
              <a:ext cx="685403" cy="758031"/>
            </a:xfrm>
            <a:custGeom>
              <a:avLst/>
              <a:gdLst>
                <a:gd name="connsiteX0" fmla="*/ 497905 w 685403"/>
                <a:gd name="connsiteY0" fmla="*/ 654669 h 758031"/>
                <a:gd name="connsiteX1" fmla="*/ 543943 w 685403"/>
                <a:gd name="connsiteY1" fmla="*/ 758254 h 758031"/>
                <a:gd name="connsiteX2" fmla="*/ 685628 w 685403"/>
                <a:gd name="connsiteY2" fmla="*/ 758254 h 758031"/>
                <a:gd name="connsiteX3" fmla="*/ 351657 w 685403"/>
                <a:gd name="connsiteY3" fmla="*/ 222 h 758031"/>
                <a:gd name="connsiteX4" fmla="*/ 224 w 685403"/>
                <a:gd name="connsiteY4" fmla="*/ 758254 h 758031"/>
                <a:gd name="connsiteX5" fmla="*/ 143099 w 685403"/>
                <a:gd name="connsiteY5" fmla="*/ 758254 h 758031"/>
                <a:gd name="connsiteX6" fmla="*/ 191518 w 685403"/>
                <a:gd name="connsiteY6" fmla="*/ 654669 h 758031"/>
                <a:gd name="connsiteX7" fmla="*/ 440359 w 685403"/>
                <a:gd name="connsiteY7" fmla="*/ 524495 h 758031"/>
                <a:gd name="connsiteX8" fmla="*/ 251446 w 685403"/>
                <a:gd name="connsiteY8" fmla="*/ 524495 h 758031"/>
                <a:gd name="connsiteX9" fmla="*/ 348086 w 685403"/>
                <a:gd name="connsiteY9" fmla="*/ 314746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403" h="758031">
                  <a:moveTo>
                    <a:pt x="497905" y="654669"/>
                  </a:moveTo>
                  <a:lnTo>
                    <a:pt x="543943" y="758254"/>
                  </a:lnTo>
                  <a:lnTo>
                    <a:pt x="685628" y="758254"/>
                  </a:lnTo>
                  <a:lnTo>
                    <a:pt x="351657" y="222"/>
                  </a:lnTo>
                  <a:lnTo>
                    <a:pt x="224" y="758254"/>
                  </a:lnTo>
                  <a:lnTo>
                    <a:pt x="143099" y="758254"/>
                  </a:lnTo>
                  <a:lnTo>
                    <a:pt x="191518" y="654669"/>
                  </a:lnTo>
                  <a:close/>
                  <a:moveTo>
                    <a:pt x="440359" y="524495"/>
                  </a:moveTo>
                  <a:lnTo>
                    <a:pt x="251446" y="524495"/>
                  </a:lnTo>
                  <a:lnTo>
                    <a:pt x="348086" y="314746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7135FA38-7A8B-1DE4-943C-794C1C43AE8D}"/>
                </a:ext>
              </a:extLst>
            </p:cNvPr>
            <p:cNvSpPr/>
            <p:nvPr/>
          </p:nvSpPr>
          <p:spPr>
            <a:xfrm>
              <a:off x="4320484" y="3518746"/>
              <a:ext cx="478035" cy="758031"/>
            </a:xfrm>
            <a:custGeom>
              <a:avLst/>
              <a:gdLst>
                <a:gd name="connsiteX0" fmla="*/ 278 w 478035"/>
                <a:gd name="connsiteY0" fmla="*/ 222 h 758031"/>
                <a:gd name="connsiteX1" fmla="*/ 278 w 478035"/>
                <a:gd name="connsiteY1" fmla="*/ 758254 h 758031"/>
                <a:gd name="connsiteX2" fmla="*/ 129263 w 478035"/>
                <a:gd name="connsiteY2" fmla="*/ 758254 h 758031"/>
                <a:gd name="connsiteX3" fmla="*/ 129263 w 478035"/>
                <a:gd name="connsiteY3" fmla="*/ 443731 h 758031"/>
                <a:gd name="connsiteX4" fmla="*/ 393185 w 478035"/>
                <a:gd name="connsiteY4" fmla="*/ 443731 h 758031"/>
                <a:gd name="connsiteX5" fmla="*/ 393185 w 478035"/>
                <a:gd name="connsiteY5" fmla="*/ 313556 h 758031"/>
                <a:gd name="connsiteX6" fmla="*/ 129263 w 478035"/>
                <a:gd name="connsiteY6" fmla="*/ 313556 h 758031"/>
                <a:gd name="connsiteX7" fmla="*/ 129263 w 478035"/>
                <a:gd name="connsiteY7" fmla="*/ 130397 h 758031"/>
                <a:gd name="connsiteX8" fmla="*/ 478314 w 478035"/>
                <a:gd name="connsiteY8" fmla="*/ 130397 h 758031"/>
                <a:gd name="connsiteX9" fmla="*/ 478314 w 478035"/>
                <a:gd name="connsiteY9" fmla="*/ 222 h 7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035" h="758031">
                  <a:moveTo>
                    <a:pt x="278" y="222"/>
                  </a:moveTo>
                  <a:lnTo>
                    <a:pt x="278" y="758254"/>
                  </a:lnTo>
                  <a:lnTo>
                    <a:pt x="129263" y="758254"/>
                  </a:lnTo>
                  <a:lnTo>
                    <a:pt x="129263" y="443731"/>
                  </a:lnTo>
                  <a:lnTo>
                    <a:pt x="393185" y="443731"/>
                  </a:lnTo>
                  <a:lnTo>
                    <a:pt x="393185" y="313556"/>
                  </a:lnTo>
                  <a:lnTo>
                    <a:pt x="129263" y="313556"/>
                  </a:lnTo>
                  <a:lnTo>
                    <a:pt x="129263" y="130397"/>
                  </a:lnTo>
                  <a:lnTo>
                    <a:pt x="478314" y="130397"/>
                  </a:lnTo>
                  <a:lnTo>
                    <a:pt x="478314" y="222"/>
                  </a:lnTo>
                  <a:close/>
                </a:path>
              </a:pathLst>
            </a:custGeom>
            <a:solidFill>
              <a:srgbClr val="6CAE7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7330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03107-6D12-D338-465A-4A9F8FB4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공공데이터 활용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57A666-8A4B-996F-C706-42551943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663147"/>
              </p:ext>
            </p:extLst>
          </p:nvPr>
        </p:nvGraphicFramePr>
        <p:xfrm>
          <a:off x="337144" y="1428447"/>
          <a:ext cx="11541667" cy="4793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3506">
                  <a:extLst>
                    <a:ext uri="{9D8B030D-6E8A-4147-A177-3AD203B41FA5}">
                      <a16:colId xmlns:a16="http://schemas.microsoft.com/office/drawing/2014/main" val="528798571"/>
                    </a:ext>
                  </a:extLst>
                </a:gridCol>
                <a:gridCol w="2792887">
                  <a:extLst>
                    <a:ext uri="{9D8B030D-6E8A-4147-A177-3AD203B41FA5}">
                      <a16:colId xmlns:a16="http://schemas.microsoft.com/office/drawing/2014/main" val="3284579452"/>
                    </a:ext>
                  </a:extLst>
                </a:gridCol>
                <a:gridCol w="4986969">
                  <a:extLst>
                    <a:ext uri="{9D8B030D-6E8A-4147-A177-3AD203B41FA5}">
                      <a16:colId xmlns:a16="http://schemas.microsoft.com/office/drawing/2014/main" val="4070463848"/>
                    </a:ext>
                  </a:extLst>
                </a:gridCol>
                <a:gridCol w="2348305">
                  <a:extLst>
                    <a:ext uri="{9D8B030D-6E8A-4147-A177-3AD203B41FA5}">
                      <a16:colId xmlns:a16="http://schemas.microsoft.com/office/drawing/2014/main" val="1332728824"/>
                    </a:ext>
                  </a:extLst>
                </a:gridCol>
              </a:tblGrid>
              <a:tr h="3415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i="0" dirty="0">
                          <a:solidFill>
                            <a:schemeClr val="bg1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제공</a:t>
                      </a:r>
                      <a:endParaRPr lang="ko-KR" altLang="en-US" sz="2000" b="1" i="0" dirty="0">
                        <a:solidFill>
                          <a:schemeClr val="bg1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i="0" dirty="0">
                          <a:solidFill>
                            <a:schemeClr val="bg1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데이터 명</a:t>
                      </a:r>
                      <a:endParaRPr lang="ko-KR" altLang="en-US" sz="2000" b="1" i="0" dirty="0">
                        <a:solidFill>
                          <a:schemeClr val="bg1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i="0" dirty="0">
                          <a:solidFill>
                            <a:schemeClr val="bg1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활용</a:t>
                      </a:r>
                      <a:endParaRPr lang="ko-KR" altLang="en-US" sz="2000" b="1" i="0" dirty="0">
                        <a:solidFill>
                          <a:schemeClr val="bg1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dirty="0">
                          <a:solidFill>
                            <a:schemeClr val="bg1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U</a:t>
                      </a:r>
                      <a:r>
                        <a:rPr lang="af-ZA" sz="1050" b="1" i="0" dirty="0">
                          <a:solidFill>
                            <a:schemeClr val="bg1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RL</a:t>
                      </a:r>
                      <a:endParaRPr lang="af-ZA" sz="2000" b="1" i="0" dirty="0">
                        <a:solidFill>
                          <a:schemeClr val="bg1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017859"/>
                  </a:ext>
                </a:extLst>
              </a:tr>
              <a:tr h="384627"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한국부동산원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공동주택 실거래가격지수 통계 조회</a:t>
                      </a:r>
                      <a:b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</a:b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부동산 거래 현황 통계 조회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매입자 연령대별 부동산거래 조회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관심 있는 지역의 최근 거래가격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,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거래량 및 구매자 연령대 통계를 쉽게 조회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시장 동향을 파악하고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,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자신의 구매 또는 판매 결정을 보다 정보에 기반하여 할 수 있도록 지원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800" b="0" i="0" dirty="0">
                          <a:effectLst/>
                          <a:latin typeface="+mj-ea"/>
                          <a:ea typeface="+mj-ea"/>
                        </a:rPr>
                        <a:t>https://www.data.go.kr/bbs/ntc/selectNotice.do?originId=NOTICE_0000000002490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097734"/>
                  </a:ext>
                </a:extLst>
              </a:tr>
              <a:tr h="475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청약홈 분양정보 조회</a:t>
                      </a:r>
                      <a:b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</a:b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청약홈 청약 신청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·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당첨자 정보 조회</a:t>
                      </a:r>
                      <a:b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</a:b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청약홈 청약접수 경쟁률 조회</a:t>
                      </a:r>
                      <a:b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</a:b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청약홈 청약통장 통계 조회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분양 정보를 실시간으로 확인하고 청약 신청을 위한 전략을 세울 수 있도록 지원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분양가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,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신청 요건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,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당첨 정보 등을 확인할 수 있으며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,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청약 경쟁률을 분석하여 자신의 당첨 가능성을 평가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29080"/>
                  </a:ext>
                </a:extLst>
              </a:tr>
              <a:tr h="831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상업용부동산 임대동향 조사 통계 조회</a:t>
                      </a:r>
                      <a:b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</a:b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오피스텔 가격동향조사 통계 조회</a:t>
                      </a:r>
                      <a:b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</a:b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월세가격동향조사 통계 조회</a:t>
                      </a:r>
                      <a:b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</a:b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전국주택가격동향조사 통계 조회</a:t>
                      </a:r>
                      <a:b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</a:b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전국지가변동률조사 마이크로데이터 조회</a:t>
                      </a:r>
                      <a:b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</a:b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전국지가변동률조사 통계 조회</a:t>
                      </a:r>
                      <a:b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</a:b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주간아파트동향 조회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관심 있는 지역의 오피스텔과 월세 가격 동향을 쉽게 확인할 수 있도록 함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예산과 선호도에 따라 최적의 임대 옵션을 추천</a:t>
                      </a:r>
                    </a:p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쉽게 이해할 수 있도록 그래프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,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차트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,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지도 기반의 인터페이스를 통해 가격 동향을 시각화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622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국토교통부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국토교통부 토지소유정보 사용 가이드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토지소유정보 </a:t>
                      </a:r>
                      <a:b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</a:b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주택인허가정보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건축물대장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부동산 계약을 위한 필수서류 및 위험정보 가이드  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(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대출 여부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, 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주의해야할 정보 추출 및 제공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)</a:t>
                      </a:r>
                      <a:endParaRPr lang="ko-KR" altLang="en-US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800" b="0" i="0" dirty="0">
                          <a:effectLst/>
                          <a:latin typeface="+mj-ea"/>
                          <a:ea typeface="+mj-ea"/>
                        </a:rPr>
                        <a:t>https://github.com/WooilJeong/PublicDataReader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426423"/>
                  </a:ext>
                </a:extLst>
              </a:tr>
              <a:tr h="5123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대한민국 법원</a:t>
                      </a:r>
                      <a:endParaRPr lang="en-US" altLang="ko-KR" sz="1100" b="0" i="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등기정보광장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부동산 등기정보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등기현황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등기정보 확인 및 발급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등기현황정보확인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등기기준 실거래가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800" b="0" i="0" dirty="0">
                          <a:effectLst/>
                          <a:latin typeface="+mj-ea"/>
                          <a:ea typeface="+mj-ea"/>
                        </a:rPr>
                        <a:t>https://</a:t>
                      </a:r>
                      <a:r>
                        <a:rPr lang="af-ZA" sz="800" b="0" i="0" dirty="0" err="1">
                          <a:effectLst/>
                          <a:latin typeface="+mj-ea"/>
                          <a:ea typeface="+mj-ea"/>
                        </a:rPr>
                        <a:t>data.iros.go.kr</a:t>
                      </a:r>
                      <a:r>
                        <a:rPr lang="af-ZA" sz="800" b="0" i="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af-ZA" sz="800" b="0" i="0" dirty="0" err="1">
                          <a:effectLst/>
                          <a:latin typeface="+mj-ea"/>
                          <a:ea typeface="+mj-ea"/>
                        </a:rPr>
                        <a:t>rp</a:t>
                      </a:r>
                      <a:r>
                        <a:rPr lang="af-ZA" sz="800" b="0" i="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af-ZA" sz="800" b="0" i="0" dirty="0" err="1">
                          <a:effectLst/>
                          <a:latin typeface="+mj-ea"/>
                          <a:ea typeface="+mj-ea"/>
                        </a:rPr>
                        <a:t>oa</a:t>
                      </a:r>
                      <a:r>
                        <a:rPr lang="af-ZA" sz="800" b="0" i="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af-ZA" sz="800" b="0" i="0" dirty="0" err="1">
                          <a:effectLst/>
                          <a:latin typeface="+mj-ea"/>
                          <a:ea typeface="+mj-ea"/>
                        </a:rPr>
                        <a:t>openOapiIntro.do</a:t>
                      </a:r>
                      <a:endParaRPr lang="af-ZA" sz="800" b="0" i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344272"/>
                  </a:ext>
                </a:extLst>
              </a:tr>
              <a:tr h="38462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신용정보원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부동산 등기정보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등기현황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등기정보 확인 및 발급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등기현황정보확인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등기기준 실거래가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800" b="0" i="0" dirty="0">
                          <a:effectLst/>
                          <a:latin typeface="+mj-ea"/>
                          <a:ea typeface="+mj-ea"/>
                        </a:rPr>
                        <a:t>https://www.mydatacenter.or.kr:3441/myd/index/index.do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649906"/>
                  </a:ext>
                </a:extLst>
              </a:tr>
              <a:tr h="5940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경기데이터드림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경기도기본통계연보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&gt;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주택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/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건설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청년 통계 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&gt;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거주주택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경기기본통계연보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&gt;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환경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사회조사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&gt;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연도별 사회조사현황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개발제한구역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거주주택 연면적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,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주택소유현황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거처종류별 </a:t>
                      </a:r>
                      <a:r>
                        <a:rPr lang="en-US" altLang="ko-KR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1</a:t>
                      </a:r>
                      <a:r>
                        <a:rPr lang="ko-KR" altLang="en-US" sz="800" b="0" i="0" dirty="0" err="1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인가구</a:t>
                      </a: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및 규모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주거생활만족도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800" b="0" i="0" dirty="0" err="1">
                          <a:effectLst/>
                          <a:latin typeface="+mj-ea"/>
                          <a:ea typeface="+mj-ea"/>
                        </a:rPr>
                        <a:t>https</a:t>
                      </a:r>
                      <a:r>
                        <a:rPr lang="af-ZA" sz="800" b="0" i="0" dirty="0">
                          <a:effectLst/>
                          <a:latin typeface="+mj-ea"/>
                          <a:ea typeface="+mj-ea"/>
                        </a:rPr>
                        <a:t>://</a:t>
                      </a:r>
                      <a:r>
                        <a:rPr lang="af-ZA" sz="800" b="0" i="0" dirty="0" err="1">
                          <a:effectLst/>
                          <a:latin typeface="+mj-ea"/>
                          <a:ea typeface="+mj-ea"/>
                        </a:rPr>
                        <a:t>data.gg.go.kr</a:t>
                      </a:r>
                      <a:r>
                        <a:rPr lang="af-ZA" sz="800" b="0" i="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679787"/>
                  </a:ext>
                </a:extLst>
              </a:tr>
              <a:tr h="71286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경기데이터</a:t>
                      </a:r>
                      <a:endParaRPr lang="en-US" altLang="ko-KR" sz="1100" b="0" i="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분석</a:t>
                      </a:r>
                      <a:r>
                        <a:rPr lang="en-US" altLang="ko-KR" sz="1100" b="0" i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</a:t>
                      </a:r>
                      <a:r>
                        <a:rPr lang="ko-KR" altLang="en-US" sz="1100" b="0" i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포털</a:t>
                      </a:r>
                      <a:endParaRPr lang="en-US" altLang="ko-KR" sz="1100" b="0" i="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생활인구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marR="0" lvl="0" indent="-17145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부동산모니터링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생활인구분석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유입이동인구분석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아파트거래분석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외지인 매매현황분석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지역활성도 정보제공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유동인구 및 매출현황</a:t>
                      </a:r>
                      <a:endParaRPr lang="en-US" altLang="ko-KR" sz="800" b="0" i="0" dirty="0">
                        <a:effectLst/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800" b="0" i="0" dirty="0" err="1">
                          <a:effectLst/>
                          <a:latin typeface="+mj-ea"/>
                          <a:ea typeface="+mj-ea"/>
                        </a:rPr>
                        <a:t>https</a:t>
                      </a:r>
                      <a:r>
                        <a:rPr lang="af-ZA" sz="800" b="0" i="0" dirty="0">
                          <a:effectLst/>
                          <a:latin typeface="+mj-ea"/>
                          <a:ea typeface="+mj-ea"/>
                        </a:rPr>
                        <a:t>://</a:t>
                      </a:r>
                      <a:r>
                        <a:rPr lang="af-ZA" sz="800" b="0" i="0" dirty="0" err="1">
                          <a:effectLst/>
                          <a:latin typeface="+mj-ea"/>
                          <a:ea typeface="+mj-ea"/>
                        </a:rPr>
                        <a:t>insight.gg.go.kr</a:t>
                      </a:r>
                      <a:r>
                        <a:rPr lang="af-ZA" sz="800" b="0" i="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5275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95CB932-CE8B-E278-C834-32CF6B2C6D27}"/>
              </a:ext>
            </a:extLst>
          </p:cNvPr>
          <p:cNvSpPr txBox="1"/>
          <p:nvPr/>
        </p:nvSpPr>
        <p:spPr>
          <a:xfrm>
            <a:off x="5274654" y="500841"/>
            <a:ext cx="67592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공공데이터를 적극 활용하여 </a:t>
            </a:r>
            <a:r>
              <a:rPr lang="ko-KR" altLang="en-US" sz="1000" dirty="0">
                <a:solidFill>
                  <a:schemeClr val="bg1"/>
                </a:solidFill>
                <a:ea typeface="S-Core Dream 4 Regular"/>
                <a:cs typeface="+mn-lt"/>
              </a:rPr>
              <a:t>할루시네이션이 없는 </a:t>
            </a:r>
          </a:p>
          <a:p>
            <a:pPr algn="r"/>
            <a:r>
              <a:rPr lang="ko-KR" altLang="en-US" sz="1000" dirty="0">
                <a:solidFill>
                  <a:schemeClr val="bg1"/>
                </a:solidFill>
                <a:ea typeface="S-Core Dream 4 Regular"/>
                <a:cs typeface="+mn-lt"/>
              </a:rPr>
              <a:t>정확한 정보를 제공하겠습니다.</a:t>
            </a:r>
            <a:endParaRPr lang="ko-KR" altLang="en-US" sz="10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2135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 descr="그래픽, 그래픽 디자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C81D4D1-7D6B-AEFC-15E9-05FD3BBE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665" y="4806432"/>
            <a:ext cx="2483743" cy="24837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303107-6D12-D338-465A-4A9F8FB4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공공데이터 활용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7B708DA-F2E9-C63D-CD96-37F58B58C502}"/>
              </a:ext>
            </a:extLst>
          </p:cNvPr>
          <p:cNvGrpSpPr/>
          <p:nvPr/>
        </p:nvGrpSpPr>
        <p:grpSpPr>
          <a:xfrm>
            <a:off x="4606616" y="2283366"/>
            <a:ext cx="2239565" cy="3840957"/>
            <a:chOff x="4585834" y="2283366"/>
            <a:chExt cx="2239565" cy="3840957"/>
          </a:xfrm>
        </p:grpSpPr>
        <p:pic>
          <p:nvPicPr>
            <p:cNvPr id="20" name="그림 19" descr="스크린샷, 화이트, 흑백, 디자인이(가) 표시된 사진&#10;&#10;자동 생성된 설명">
              <a:extLst>
                <a:ext uri="{FF2B5EF4-FFF2-40B4-BE49-F238E27FC236}">
                  <a16:creationId xmlns:a16="http://schemas.microsoft.com/office/drawing/2014/main" id="{75128096-5A89-90CD-864E-154D3B71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5834" y="2283366"/>
              <a:ext cx="2239565" cy="384095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9AB811-1B4E-A8A0-C399-50E933392BE8}"/>
                </a:ext>
              </a:extLst>
            </p:cNvPr>
            <p:cNvSpPr txBox="1"/>
            <p:nvPr/>
          </p:nvSpPr>
          <p:spPr>
            <a:xfrm>
              <a:off x="5997916" y="5463529"/>
              <a:ext cx="76081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3200" b="1" dirty="0">
                  <a:solidFill>
                    <a:srgbClr val="2F4857"/>
                  </a:solidFill>
                  <a:ea typeface="맑은 고딕"/>
                </a:rPr>
                <a:t>01</a:t>
              </a:r>
              <a:endParaRPr lang="ko-KR" altLang="en-US" dirty="0">
                <a:solidFill>
                  <a:srgbClr val="2F4857"/>
                </a:solidFill>
                <a:ea typeface="맑은 고딕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C8BE84-03D4-A681-71ED-F80DB8B2C023}"/>
                </a:ext>
              </a:extLst>
            </p:cNvPr>
            <p:cNvSpPr txBox="1"/>
            <p:nvPr/>
          </p:nvSpPr>
          <p:spPr>
            <a:xfrm>
              <a:off x="4717994" y="3700971"/>
              <a:ext cx="1981199" cy="178510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</a:rPr>
                <a:t> -</a:t>
              </a:r>
              <a:r>
                <a:rPr lang="en-US" alt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 </a:t>
              </a:r>
              <a:r>
                <a:rPr 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실거래가격지수 통계 조회 API를 활용해 시장의 실제 거래 가격을 분석하고, 이를 서비스 이용자에게 제공함으로써, </a:t>
              </a:r>
              <a:r>
                <a:rPr 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</a:rPr>
                <a:t>매물을 식별하고 피할 수 있도록 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</a:rPr>
                <a:t>도움</a:t>
              </a:r>
            </a:p>
            <a:p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</a:rPr>
                <a:t> - </a:t>
              </a:r>
              <a:r>
                <a:rPr 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부동산 유형과 거래 패턴을 파악하고, 이 정보를 바탕으로 사용자가 더 정보에 기반한 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부동산 거래 결정을 도움</a:t>
              </a:r>
              <a:endParaRPr lang="ko-KR" sz="1100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+mn-lt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63EA8A5-ACD6-3FCD-3E92-E94CFCBA483B}"/>
              </a:ext>
            </a:extLst>
          </p:cNvPr>
          <p:cNvGrpSpPr/>
          <p:nvPr/>
        </p:nvGrpSpPr>
        <p:grpSpPr>
          <a:xfrm>
            <a:off x="7136001" y="2235298"/>
            <a:ext cx="2239565" cy="3848282"/>
            <a:chOff x="7049237" y="2222568"/>
            <a:chExt cx="2239565" cy="3848282"/>
          </a:xfrm>
        </p:grpSpPr>
        <p:pic>
          <p:nvPicPr>
            <p:cNvPr id="19" name="그림 18" descr="스크린샷, 화이트, 흑백, 디자인이(가) 표시된 사진&#10;&#10;자동 생성된 설명">
              <a:extLst>
                <a:ext uri="{FF2B5EF4-FFF2-40B4-BE49-F238E27FC236}">
                  <a16:creationId xmlns:a16="http://schemas.microsoft.com/office/drawing/2014/main" id="{DBD1D116-93BA-3027-5119-1619D89E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9237" y="2222568"/>
              <a:ext cx="2239565" cy="3840957"/>
            </a:xfrm>
            <a:prstGeom prst="rect">
              <a:avLst/>
            </a:prstGeom>
          </p:spPr>
        </p:pic>
        <p:pic>
          <p:nvPicPr>
            <p:cNvPr id="16" name="그림 15" descr="신발류, 의류, 스크린샷, 만화 영화이(가) 표시된 사진&#10;&#10;자동 생성된 설명">
              <a:extLst>
                <a:ext uri="{FF2B5EF4-FFF2-40B4-BE49-F238E27FC236}">
                  <a16:creationId xmlns:a16="http://schemas.microsoft.com/office/drawing/2014/main" id="{94EF115C-9808-CA4E-E060-95AA558D6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0362" y="2389475"/>
              <a:ext cx="1256110" cy="124777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7D507A-3D92-5C68-FE74-7735079A8E47}"/>
                </a:ext>
              </a:extLst>
            </p:cNvPr>
            <p:cNvSpPr txBox="1"/>
            <p:nvPr/>
          </p:nvSpPr>
          <p:spPr>
            <a:xfrm>
              <a:off x="8502990" y="5486075"/>
              <a:ext cx="76081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3200" b="1" dirty="0">
                  <a:solidFill>
                    <a:srgbClr val="2F4857"/>
                  </a:solidFill>
                  <a:ea typeface="맑은 고딕"/>
                </a:rPr>
                <a:t>02</a:t>
              </a:r>
              <a:endParaRPr lang="ko-KR" altLang="en-US" dirty="0">
                <a:solidFill>
                  <a:srgbClr val="2F4857"/>
                </a:solidFill>
                <a:ea typeface="맑은 고딕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C16BBF-D683-DDCE-80A9-BF311DFD4D1A}"/>
                </a:ext>
              </a:extLst>
            </p:cNvPr>
            <p:cNvSpPr txBox="1"/>
            <p:nvPr/>
          </p:nvSpPr>
          <p:spPr>
            <a:xfrm>
              <a:off x="7127818" y="3723517"/>
              <a:ext cx="1981199" cy="178510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 - 등기부등본</a:t>
              </a:r>
              <a:r>
                <a:rPr lang="en-US" alt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 및 토지대장 api와 고객의 업로드 정보로 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소유권과</a:t>
              </a:r>
              <a:r>
                <a:rPr lang="en-US" alt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 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기타</a:t>
              </a:r>
              <a:r>
                <a:rPr lang="en-US" alt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 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부담</a:t>
              </a:r>
              <a:r>
                <a:rPr lang="en-US" alt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 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사항을</a:t>
              </a:r>
              <a:r>
                <a:rPr lang="en-US" alt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 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명확히</a:t>
              </a:r>
              <a:r>
                <a:rPr lang="en-US" alt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 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확인함으로써</a:t>
              </a:r>
              <a:r>
                <a:rPr 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, 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법적</a:t>
              </a:r>
              <a:r>
                <a:rPr 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 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문제 사항을 확인</a:t>
              </a:r>
            </a:p>
            <a:p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</a:rPr>
                <a:t> - 등기정보를 큐레이션하여 법적 상태를 간단 명료하게 요약하고, 서비스 이용자에게 이해하기 쉬운 형태로 제공함으로써, 거래의 투명성을 보장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7C9169A-28C0-9BF0-36C1-E41FA7547FE6}"/>
              </a:ext>
            </a:extLst>
          </p:cNvPr>
          <p:cNvGrpSpPr/>
          <p:nvPr/>
        </p:nvGrpSpPr>
        <p:grpSpPr>
          <a:xfrm>
            <a:off x="9665386" y="2222568"/>
            <a:ext cx="2239565" cy="3848282"/>
            <a:chOff x="9644604" y="2222568"/>
            <a:chExt cx="2239565" cy="3848282"/>
          </a:xfrm>
        </p:grpSpPr>
        <p:pic>
          <p:nvPicPr>
            <p:cNvPr id="10" name="그림 9" descr="스크린샷, 화이트, 흑백, 디자인이(가) 표시된 사진&#10;&#10;자동 생성된 설명">
              <a:extLst>
                <a:ext uri="{FF2B5EF4-FFF2-40B4-BE49-F238E27FC236}">
                  <a16:creationId xmlns:a16="http://schemas.microsoft.com/office/drawing/2014/main" id="{B9FD7B1F-81FC-090E-B874-C3C03505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4604" y="2222568"/>
              <a:ext cx="2239565" cy="384095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72434FB-62CF-F5B2-E135-A2F342916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16091" y="2378012"/>
              <a:ext cx="1296590" cy="125491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31B52-C7E1-2DED-4028-3BDDC9C2B3D3}"/>
                </a:ext>
              </a:extLst>
            </p:cNvPr>
            <p:cNvSpPr txBox="1"/>
            <p:nvPr/>
          </p:nvSpPr>
          <p:spPr>
            <a:xfrm>
              <a:off x="11092403" y="5486075"/>
              <a:ext cx="76081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3200" b="1" dirty="0">
                  <a:solidFill>
                    <a:srgbClr val="2F4857"/>
                  </a:solidFill>
                  <a:ea typeface="맑은 고딕"/>
                </a:rPr>
                <a:t>03</a:t>
              </a:r>
              <a:endParaRPr lang="ko-KR" altLang="en-US" dirty="0">
                <a:solidFill>
                  <a:srgbClr val="2F4857"/>
                </a:solidFill>
                <a:ea typeface="맑은 고딕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194856-2ABA-FFE4-FCA9-1AE8C4B20C76}"/>
                </a:ext>
              </a:extLst>
            </p:cNvPr>
            <p:cNvSpPr txBox="1"/>
            <p:nvPr/>
          </p:nvSpPr>
          <p:spPr>
            <a:xfrm>
              <a:off x="9776762" y="3723517"/>
              <a:ext cx="1981199" cy="14465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 - 고객이 제출한 거래 정보와 공식 등기부등본 정보를 대조하고, 일치하지 않는 정보에 대해 즉시 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사용자에게 알려</a:t>
              </a:r>
              <a:r>
                <a:rPr 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 사기를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 예방하는 데 </a:t>
              </a:r>
              <a:r>
                <a:rPr 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기여</a:t>
              </a:r>
              <a:endParaRPr lang="ko-KR" sz="1100" dirty="0">
                <a:latin typeface="S-Core Dream 3 Light" panose="020B0503030302020204" pitchFamily="34" charset="-127"/>
                <a:ea typeface="S-Core Dream 3 Light" panose="020B0503030302020204" pitchFamily="34" charset="-127"/>
              </a:endParaRPr>
            </a:p>
            <a:p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 - </a:t>
              </a:r>
              <a:r>
                <a:rPr 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부동산 거래와 관련된 </a:t>
              </a:r>
              <a:r>
                <a:rPr lang="ko-KR" altLang="en-US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의심스럽거나 궁금한</a:t>
              </a:r>
              <a:r>
                <a:rPr lang="ko-KR" sz="11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lt"/>
                </a:rPr>
                <a:t> 질문에 대해 신속하고 정확한 답변을 제공</a:t>
              </a:r>
            </a:p>
          </p:txBody>
        </p:sp>
      </p:grpSp>
      <p:pic>
        <p:nvPicPr>
          <p:cNvPr id="71" name="Picture 4" descr="마이데이터 원스톱 통합지원 서비스 - 메인">
            <a:extLst>
              <a:ext uri="{FF2B5EF4-FFF2-40B4-BE49-F238E27FC236}">
                <a16:creationId xmlns:a16="http://schemas.microsoft.com/office/drawing/2014/main" id="{02FBA80A-EEEF-D882-EF60-CF84B6126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6" t="31091" r="19463" b="30052"/>
          <a:stretch/>
        </p:blipFill>
        <p:spPr bwMode="auto">
          <a:xfrm>
            <a:off x="1501161" y="3249901"/>
            <a:ext cx="2483743" cy="70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공공데이터포털 - 공공데이터포털 added a new photo.">
            <a:extLst>
              <a:ext uri="{FF2B5EF4-FFF2-40B4-BE49-F238E27FC236}">
                <a16:creationId xmlns:a16="http://schemas.microsoft.com/office/drawing/2014/main" id="{9552BA68-FDDC-45D6-8955-D160661BC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7" b="12384"/>
          <a:stretch/>
        </p:blipFill>
        <p:spPr bwMode="auto">
          <a:xfrm>
            <a:off x="2458236" y="5170067"/>
            <a:ext cx="1703596" cy="127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한국부동산원, 부동산 실거래 조사 고도화…한국재정정보원과 업무협약 - 이투데이">
            <a:extLst>
              <a:ext uri="{FF2B5EF4-FFF2-40B4-BE49-F238E27FC236}">
                <a16:creationId xmlns:a16="http://schemas.microsoft.com/office/drawing/2014/main" id="{9DDE1E2B-14C8-C3D8-9164-D7BA4754E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00" y="2551782"/>
            <a:ext cx="2087321" cy="7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0" descr="국토교통부 - 나무위키">
            <a:extLst>
              <a:ext uri="{FF2B5EF4-FFF2-40B4-BE49-F238E27FC236}">
                <a16:creationId xmlns:a16="http://schemas.microsoft.com/office/drawing/2014/main" id="{BC6A899A-7265-6B6B-5992-EC2C79E27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t="11965" r="6580" b="13045"/>
          <a:stretch/>
        </p:blipFill>
        <p:spPr bwMode="auto">
          <a:xfrm>
            <a:off x="2041810" y="4490749"/>
            <a:ext cx="2056355" cy="54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2" descr="신용정보원, 내달부터 '110만 기업신용 표본DB' 제공 - 머니S">
            <a:extLst>
              <a:ext uri="{FF2B5EF4-FFF2-40B4-BE49-F238E27FC236}">
                <a16:creationId xmlns:a16="http://schemas.microsoft.com/office/drawing/2014/main" id="{DA4A76CC-2D89-529D-032E-A8E52DC93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18258" r="3913" b="12583"/>
          <a:stretch/>
        </p:blipFill>
        <p:spPr bwMode="auto">
          <a:xfrm>
            <a:off x="1927661" y="2096742"/>
            <a:ext cx="1870763" cy="4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등기정보광장">
            <a:extLst>
              <a:ext uri="{FF2B5EF4-FFF2-40B4-BE49-F238E27FC236}">
                <a16:creationId xmlns:a16="http://schemas.microsoft.com/office/drawing/2014/main" id="{B981C4E4-D2BF-435F-415E-B1957A54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25" y="4060291"/>
            <a:ext cx="1871465" cy="47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 descr="스크린샷, 그래픽, 도표, 직사각형이(가) 표시된 사진&#10;&#10;자동 생성된 설명">
            <a:extLst>
              <a:ext uri="{FF2B5EF4-FFF2-40B4-BE49-F238E27FC236}">
                <a16:creationId xmlns:a16="http://schemas.microsoft.com/office/drawing/2014/main" id="{97425445-2681-29BC-8B44-68927339F0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4047" y="2546011"/>
            <a:ext cx="1224701" cy="960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9A007-7F67-DB05-6658-7008F5A8FEB6}"/>
              </a:ext>
            </a:extLst>
          </p:cNvPr>
          <p:cNvSpPr txBox="1"/>
          <p:nvPr/>
        </p:nvSpPr>
        <p:spPr>
          <a:xfrm>
            <a:off x="5274654" y="500841"/>
            <a:ext cx="67592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맑은 고딕"/>
                <a:ea typeface="S-Core Dream 4 Regular"/>
              </a:rPr>
              <a:t>실거래가정보 및 등기부등본과 토지대장 및 다양한 주변정보를 </a:t>
            </a:r>
            <a:endParaRPr 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맑은 고딕"/>
                <a:ea typeface="S-Core Dream 4 Regular"/>
              </a:rPr>
              <a:t>수집 확보하여 부동산 서비스부문에서 최고의 AI서비스 모델을 만들겠습니다.</a:t>
            </a:r>
            <a:endParaRPr lang="ko-KR" dirty="0">
              <a:solidFill>
                <a:schemeClr val="bg1"/>
              </a:solidFill>
            </a:endParaRPr>
          </a:p>
        </p:txBody>
      </p:sp>
      <p:pic>
        <p:nvPicPr>
          <p:cNvPr id="1026" name="Picture 2" descr="경기데이터드림">
            <a:extLst>
              <a:ext uri="{FF2B5EF4-FFF2-40B4-BE49-F238E27FC236}">
                <a16:creationId xmlns:a16="http://schemas.microsoft.com/office/drawing/2014/main" id="{083A68C7-5E3B-A9BE-FD6B-293CD7C1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4" y="1720194"/>
            <a:ext cx="1315635" cy="65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70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0E4CAD-D9E4-AB7A-B9C6-99A02B95D8F8}"/>
              </a:ext>
            </a:extLst>
          </p:cNvPr>
          <p:cNvSpPr txBox="1"/>
          <p:nvPr/>
        </p:nvSpPr>
        <p:spPr>
          <a:xfrm>
            <a:off x="1752035" y="2230729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기존서비스와 차별점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0EA98-6B22-DA60-6C7E-8A8ABE584DBD}"/>
              </a:ext>
            </a:extLst>
          </p:cNvPr>
          <p:cNvSpPr txBox="1"/>
          <p:nvPr/>
        </p:nvSpPr>
        <p:spPr>
          <a:xfrm>
            <a:off x="631767" y="2046063"/>
            <a:ext cx="1142942" cy="101566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r>
              <a:rPr lang="en-US" altLang="ko-KR" sz="6600" b="1" i="0" dirty="0">
                <a:solidFill>
                  <a:srgbClr val="1B479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III.</a:t>
            </a:r>
            <a:endParaRPr kumimoji="1" lang="ko-KR" altLang="en-US" sz="6600" b="1" dirty="0">
              <a:solidFill>
                <a:srgbClr val="1B4794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" name="그림 2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7F8A78F2-1E4A-A753-DA2A-E2EB3E57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941" y="2336153"/>
            <a:ext cx="4054187" cy="37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3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9BE3E83-3F16-63D6-5969-21B8B701D576}"/>
              </a:ext>
            </a:extLst>
          </p:cNvPr>
          <p:cNvSpPr/>
          <p:nvPr/>
        </p:nvSpPr>
        <p:spPr>
          <a:xfrm>
            <a:off x="5259668" y="3162767"/>
            <a:ext cx="6613236" cy="2954254"/>
          </a:xfrm>
          <a:prstGeom prst="roundRect">
            <a:avLst>
              <a:gd name="adj" fmla="val 4448"/>
            </a:avLst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A107D42-7625-8EE0-BB4B-F619D77E8AE9}"/>
              </a:ext>
            </a:extLst>
          </p:cNvPr>
          <p:cNvSpPr/>
          <p:nvPr/>
        </p:nvSpPr>
        <p:spPr>
          <a:xfrm>
            <a:off x="5763113" y="3018108"/>
            <a:ext cx="1520555" cy="2761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특화정보 예시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575FA6-44A6-5C78-8086-9CE470F1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부동산 도메인에 특화된 생성형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모델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FA6F2F-56DE-100C-E3F5-4E325F250297}"/>
              </a:ext>
            </a:extLst>
          </p:cNvPr>
          <p:cNvGrpSpPr/>
          <p:nvPr/>
        </p:nvGrpSpPr>
        <p:grpSpPr>
          <a:xfrm>
            <a:off x="164299" y="3018108"/>
            <a:ext cx="4961504" cy="875301"/>
            <a:chOff x="129574" y="2864711"/>
            <a:chExt cx="4961504" cy="875301"/>
          </a:xfrm>
        </p:grpSpPr>
        <p:sp>
          <p:nvSpPr>
            <p:cNvPr id="5" name="내용 개체 틀 4">
              <a:extLst>
                <a:ext uri="{FF2B5EF4-FFF2-40B4-BE49-F238E27FC236}">
                  <a16:creationId xmlns:a16="http://schemas.microsoft.com/office/drawing/2014/main" id="{854F44EB-C1C4-AC02-C808-12202840F326}"/>
                </a:ext>
              </a:extLst>
            </p:cNvPr>
            <p:cNvSpPr txBox="1">
              <a:spLocks/>
            </p:cNvSpPr>
            <p:nvPr/>
          </p:nvSpPr>
          <p:spPr>
            <a:xfrm>
              <a:off x="129574" y="2864711"/>
              <a:ext cx="4961504" cy="288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400" b="1" dirty="0">
                  <a:solidFill>
                    <a:srgbClr val="141413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1.</a:t>
              </a:r>
              <a:r>
                <a:rPr lang="ko-KR" altLang="en-US" sz="1400" b="1" dirty="0">
                  <a:solidFill>
                    <a:srgbClr val="141413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시장 트랜드를 파악할 수 있는 범용적 부동산 및 금융정보</a:t>
              </a:r>
              <a:endParaRPr lang="en-US" altLang="ko-KR" sz="14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4FA36A8E-EA39-D9D0-F727-6638C59BC7F9}"/>
                </a:ext>
              </a:extLst>
            </p:cNvPr>
            <p:cNvSpPr txBox="1">
              <a:spLocks/>
            </p:cNvSpPr>
            <p:nvPr/>
          </p:nvSpPr>
          <p:spPr>
            <a:xfrm>
              <a:off x="330107" y="3204013"/>
              <a:ext cx="4248000" cy="5359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t">
                <a:spcBef>
                  <a:spcPts val="0"/>
                </a:spcBef>
                <a:buNone/>
              </a:pPr>
              <a:r>
                <a:rPr lang="ko-KR" altLang="en-US" sz="1100" dirty="0">
                  <a:effectLst/>
                </a:rPr>
                <a:t>부동산 시세동향이나 금리 변동추세 등의 트랜드를 파악할 수 있는 정보나 </a:t>
              </a:r>
              <a:r>
                <a:rPr lang="ko-KR" altLang="en-US" sz="1100" dirty="0"/>
                <a:t>다양한 보고서 및 공식 자료를 통해 인사이트 있는 정보를 제공하겠습니다</a:t>
              </a:r>
              <a:endParaRPr lang="en-US" altLang="ko-KR" sz="11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15B1A7-F717-734E-E8CF-7586BF9E9532}"/>
              </a:ext>
            </a:extLst>
          </p:cNvPr>
          <p:cNvGrpSpPr/>
          <p:nvPr/>
        </p:nvGrpSpPr>
        <p:grpSpPr>
          <a:xfrm>
            <a:off x="164299" y="5601089"/>
            <a:ext cx="4657627" cy="715780"/>
            <a:chOff x="129574" y="5621317"/>
            <a:chExt cx="4657627" cy="715780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2201B350-816A-B10A-7566-FF354FDDEACB}"/>
                </a:ext>
              </a:extLst>
            </p:cNvPr>
            <p:cNvSpPr txBox="1">
              <a:spLocks/>
            </p:cNvSpPr>
            <p:nvPr/>
          </p:nvSpPr>
          <p:spPr>
            <a:xfrm>
              <a:off x="339632" y="5926626"/>
              <a:ext cx="4248000" cy="41047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kumimoji="1" lang="ko-KR" altLang="en-US" sz="1100" dirty="0"/>
                <a:t>시세 및 등기정보 둥</a:t>
              </a:r>
              <a:r>
                <a:rPr kumimoji="1" lang="en-US" altLang="ko-KR" sz="1100" dirty="0"/>
                <a:t>,</a:t>
              </a:r>
              <a:r>
                <a:rPr kumimoji="1" lang="ko-KR" altLang="en-US" sz="1100" dirty="0"/>
                <a:t> 수시로 변경되는 정보들을 실시간으로 조회하여 최신의 정보를 제공합니다</a:t>
              </a:r>
              <a:r>
                <a:rPr kumimoji="1" lang="en-US" altLang="ko-KR" sz="1100" dirty="0"/>
                <a:t>.</a:t>
              </a:r>
            </a:p>
          </p:txBody>
        </p:sp>
        <p:sp>
          <p:nvSpPr>
            <p:cNvPr id="9" name="내용 개체 틀 4">
              <a:extLst>
                <a:ext uri="{FF2B5EF4-FFF2-40B4-BE49-F238E27FC236}">
                  <a16:creationId xmlns:a16="http://schemas.microsoft.com/office/drawing/2014/main" id="{7165AF7C-96C0-127B-2512-B0C3AE3C74B0}"/>
                </a:ext>
              </a:extLst>
            </p:cNvPr>
            <p:cNvSpPr txBox="1">
              <a:spLocks/>
            </p:cNvSpPr>
            <p:nvPr/>
          </p:nvSpPr>
          <p:spPr>
            <a:xfrm>
              <a:off x="129574" y="5621317"/>
              <a:ext cx="4657627" cy="288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400" b="1" dirty="0">
                  <a:solidFill>
                    <a:srgbClr val="141413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4.</a:t>
              </a:r>
              <a:r>
                <a:rPr lang="ko-KR" altLang="en-US" sz="1400" b="1" dirty="0">
                  <a:solidFill>
                    <a:srgbClr val="141413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실시간 정보</a:t>
              </a:r>
              <a:endParaRPr lang="en-US" altLang="ko-KR" sz="14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A1D296-48D0-93B2-FF3A-43C3B801A3F2}"/>
              </a:ext>
            </a:extLst>
          </p:cNvPr>
          <p:cNvGrpSpPr/>
          <p:nvPr/>
        </p:nvGrpSpPr>
        <p:grpSpPr>
          <a:xfrm>
            <a:off x="164299" y="3969012"/>
            <a:ext cx="4657627" cy="683285"/>
            <a:chOff x="129574" y="3871442"/>
            <a:chExt cx="4657627" cy="683285"/>
          </a:xfrm>
        </p:grpSpPr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5AB27BF-C1B0-2EEE-DABD-74F5438BFC7B}"/>
                </a:ext>
              </a:extLst>
            </p:cNvPr>
            <p:cNvSpPr txBox="1">
              <a:spLocks/>
            </p:cNvSpPr>
            <p:nvPr/>
          </p:nvSpPr>
          <p:spPr>
            <a:xfrm>
              <a:off x="339632" y="4155457"/>
              <a:ext cx="4248000" cy="39927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ko-KR" altLang="en-US" sz="1100" dirty="0">
                  <a:ea typeface="S-Core Dream 3 Light"/>
                </a:rPr>
                <a:t>등기부등본 권리 분석 및 지역 별 정책분석 등의 선별된 정보를 통해 학습데이터를 실험적으로 sLLM 모델 파인튜닝 및 벡터 임베딩 하겠습니다</a:t>
              </a:r>
              <a:r>
                <a:rPr kumimoji="1" lang="en-US" altLang="ko-KR" sz="1100" dirty="0">
                  <a:ea typeface="S-Core Dream 3 Light"/>
                </a:rPr>
                <a:t>.</a:t>
              </a:r>
            </a:p>
          </p:txBody>
        </p:sp>
        <p:sp>
          <p:nvSpPr>
            <p:cNvPr id="11" name="내용 개체 틀 4">
              <a:extLst>
                <a:ext uri="{FF2B5EF4-FFF2-40B4-BE49-F238E27FC236}">
                  <a16:creationId xmlns:a16="http://schemas.microsoft.com/office/drawing/2014/main" id="{4C474612-2EBC-B188-150A-1FBC63E2C567}"/>
                </a:ext>
              </a:extLst>
            </p:cNvPr>
            <p:cNvSpPr txBox="1">
              <a:spLocks/>
            </p:cNvSpPr>
            <p:nvPr/>
          </p:nvSpPr>
          <p:spPr>
            <a:xfrm>
              <a:off x="129574" y="3871442"/>
              <a:ext cx="4657627" cy="288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400" b="1" dirty="0">
                  <a:solidFill>
                    <a:srgbClr val="141413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2.</a:t>
              </a:r>
              <a:r>
                <a:rPr lang="ko-KR" altLang="en-US" sz="1400" b="1" dirty="0">
                  <a:solidFill>
                    <a:srgbClr val="141413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선별된 학습정보</a:t>
              </a:r>
              <a:endParaRPr lang="en-US" altLang="ko-KR" sz="14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8A136A-D6F6-CF61-5C71-EB736959B53B}"/>
              </a:ext>
            </a:extLst>
          </p:cNvPr>
          <p:cNvSpPr txBox="1"/>
          <p:nvPr/>
        </p:nvSpPr>
        <p:spPr>
          <a:xfrm>
            <a:off x="5362688" y="3417522"/>
            <a:ext cx="6454955" cy="25621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계약 및 입주전 확인사항</a:t>
            </a:r>
            <a:endParaRPr lang="en-US" altLang="ko-KR" sz="900" dirty="0">
              <a:solidFill>
                <a:srgbClr val="1B4794"/>
              </a:solidFill>
              <a:effectLst/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현관 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현관문 도장상태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도어록 작동 여부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문틀 주위 도배 마감 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신발장 설치 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바닥 타일 파손 등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방 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도어록 작동상태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장판 및 바닥면 요철 여부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도배 접착 및 훼손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오염 여부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천정과 벽 등 부위 마감 상태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부엌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주방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 :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싱크 상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/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하부장 문짝 및 파손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고정 불량 여부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걸레받이 설치 및 벽타일 파손 여부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배기구 연결 상태와 난방 온수분배기실 구분 표시 및 설치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가스레인지 후드 작동과 배기구 연결 상태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발코니 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난간대 고정 및 주위 마감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안전 여부 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바닥 구배 및 타일 탈락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줄눈 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내부 선반 고정 및 도장 마감 및 바닥 마감 상태 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거실 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유리창 문틈 고정 및 깨짐 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천정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/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벽 부위 가삼 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온도조절기 설치 상태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보일러실 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보일러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연도 및 배관 설치 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누수 및 기능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배관 통과 부위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바닥 구배 상태 등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화장실 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양변기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세면기 및 욕조 설치 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벽과 바닥 타일 파손 및 구배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줄눈 시공 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천장 마감 및 욕조 코킹 시공 상태 등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받침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붙박이장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 :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문짝의 열고 닫힘 및 선반 고정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도장 마감 상태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도배지 시공 상태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기타 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조명기구 점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/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소등 여부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창호 부착 철물 기능 여부</a:t>
            </a:r>
            <a:r>
              <a:rPr lang="en-US" altLang="ko-KR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1B4794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창호 유리 파손 및 창문의 뒤틀림 등 도장 상태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14ACB7-544A-5074-FE3F-24ABC476F86E}"/>
              </a:ext>
            </a:extLst>
          </p:cNvPr>
          <p:cNvGrpSpPr/>
          <p:nvPr/>
        </p:nvGrpSpPr>
        <p:grpSpPr>
          <a:xfrm>
            <a:off x="164299" y="4785050"/>
            <a:ext cx="4657627" cy="683285"/>
            <a:chOff x="129574" y="3871442"/>
            <a:chExt cx="4657627" cy="683285"/>
          </a:xfrm>
        </p:grpSpPr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7D0511E9-06A8-850C-141A-D7E69351EFF1}"/>
                </a:ext>
              </a:extLst>
            </p:cNvPr>
            <p:cNvSpPr txBox="1">
              <a:spLocks/>
            </p:cNvSpPr>
            <p:nvPr/>
          </p:nvSpPr>
          <p:spPr>
            <a:xfrm>
              <a:off x="339632" y="4155457"/>
              <a:ext cx="4248000" cy="39927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kumimoji="1" lang="ko-KR" altLang="en-US" sz="1100" dirty="0"/>
                <a:t>서비스 과정에서 나오는 다양한 정보 취합하고 결합하여 하여 가치 있는 새로운 데이터를 창출합니다</a:t>
              </a:r>
              <a:r>
                <a:rPr kumimoji="1" lang="en-US" altLang="ko-KR" sz="1100" dirty="0"/>
                <a:t>.</a:t>
              </a:r>
            </a:p>
          </p:txBody>
        </p:sp>
        <p:sp>
          <p:nvSpPr>
            <p:cNvPr id="19" name="내용 개체 틀 4">
              <a:extLst>
                <a:ext uri="{FF2B5EF4-FFF2-40B4-BE49-F238E27FC236}">
                  <a16:creationId xmlns:a16="http://schemas.microsoft.com/office/drawing/2014/main" id="{3AF038E6-ABE5-7FA5-EAD6-F0754D4A24DB}"/>
                </a:ext>
              </a:extLst>
            </p:cNvPr>
            <p:cNvSpPr txBox="1">
              <a:spLocks/>
            </p:cNvSpPr>
            <p:nvPr/>
          </p:nvSpPr>
          <p:spPr>
            <a:xfrm>
              <a:off x="129574" y="3871442"/>
              <a:ext cx="4657627" cy="288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400" b="1" dirty="0">
                  <a:solidFill>
                    <a:srgbClr val="141413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3.</a:t>
              </a:r>
              <a:r>
                <a:rPr lang="ko-KR" altLang="en-US" sz="1400" b="1" dirty="0">
                  <a:solidFill>
                    <a:srgbClr val="141413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특화정보</a:t>
              </a:r>
              <a:endParaRPr lang="en-US" altLang="ko-KR" sz="14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32722555-C777-DCB4-2AA4-B6B54DA2EAA4}"/>
              </a:ext>
            </a:extLst>
          </p:cNvPr>
          <p:cNvSpPr/>
          <p:nvPr/>
        </p:nvSpPr>
        <p:spPr>
          <a:xfrm>
            <a:off x="164299" y="2178432"/>
            <a:ext cx="5095369" cy="435307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정보에서 인사이트를 도출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1484541-E9ED-32ED-F0FA-A46BAC56A858}"/>
              </a:ext>
            </a:extLst>
          </p:cNvPr>
          <p:cNvSpPr/>
          <p:nvPr/>
        </p:nvSpPr>
        <p:spPr>
          <a:xfrm>
            <a:off x="5141102" y="2178432"/>
            <a:ext cx="6731802" cy="435307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부동산 도메인영역에 특화된 정보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36F1C5-7AAD-4EA0-2B90-6FBD8000A2FE}"/>
              </a:ext>
            </a:extLst>
          </p:cNvPr>
          <p:cNvSpPr txBox="1"/>
          <p:nvPr/>
        </p:nvSpPr>
        <p:spPr>
          <a:xfrm>
            <a:off x="1246912" y="1580595"/>
            <a:ext cx="9698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생성형 </a:t>
            </a:r>
            <a:r>
              <a:rPr kumimoji="1" lang="en-US" altLang="ko-KR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AI</a:t>
            </a:r>
            <a:r>
              <a:rPr kumimoji="1" lang="ko-KR" altLang="en-US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모델로  부동산 정보제공에서 나아가 분석과 인사이트 도출영역으로 확장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B4794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”</a:t>
            </a:r>
            <a:endParaRPr kumimoji="1" lang="ko-KR" altLang="en-US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89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185DF-C73C-8E7C-9DA6-6CF0B6CF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ea typeface="S-Core Dream 6 Bold"/>
              </a:rPr>
              <a:t>2.</a:t>
            </a:r>
            <a:r>
              <a:rPr kumimoji="1" lang="ko-KR" altLang="en-US" dirty="0">
                <a:ea typeface="S-Core Dream 6 Bold"/>
              </a:rPr>
              <a:t> 생성형 AI기술을 활용한 새로운 사용자 경험제공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F04D807-40A4-EAE5-7D09-CB9496E3A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720" y="4838445"/>
            <a:ext cx="2664000" cy="923474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부동산 및 금융관련 광범위한 정보를 바탕으로 대화형으로 고객별 상황에 맞는 정보를 제공합니다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5" name="그림 4" descr="스크린샷, 일렉트릭 블루, 그래픽, 블루이(가) 표시된 사진&#10;&#10;자동 생성된 설명">
            <a:extLst>
              <a:ext uri="{FF2B5EF4-FFF2-40B4-BE49-F238E27FC236}">
                <a16:creationId xmlns:a16="http://schemas.microsoft.com/office/drawing/2014/main" id="{007DD479-6DCB-FA6F-E8B7-72C42F218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2" y="2923669"/>
            <a:ext cx="2544658" cy="2544658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B2CB49E-24BF-AEA5-431C-0D8838BC4B8C}"/>
              </a:ext>
            </a:extLst>
          </p:cNvPr>
          <p:cNvSpPr txBox="1">
            <a:spLocks/>
          </p:cNvSpPr>
          <p:nvPr/>
        </p:nvSpPr>
        <p:spPr>
          <a:xfrm>
            <a:off x="3251695" y="2361718"/>
            <a:ext cx="3780000" cy="3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빅데이터를 기반 맞춤형</a:t>
            </a:r>
            <a:r>
              <a:rPr lang="en-US" altLang="ko-KR" sz="18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AI</a:t>
            </a:r>
            <a:r>
              <a:rPr lang="ko-KR" altLang="en-US" sz="18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권리분석</a:t>
            </a:r>
            <a:endParaRPr lang="en-US" altLang="ko-KR" sz="1800" b="1" dirty="0">
              <a:solidFill>
                <a:srgbClr val="141413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80CECA40-9A25-7883-D68D-1B760695D738}"/>
              </a:ext>
            </a:extLst>
          </p:cNvPr>
          <p:cNvSpPr txBox="1">
            <a:spLocks/>
          </p:cNvSpPr>
          <p:nvPr/>
        </p:nvSpPr>
        <p:spPr>
          <a:xfrm>
            <a:off x="3251695" y="4384988"/>
            <a:ext cx="3780000" cy="3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lang="ko-KR" altLang="en-US" sz="18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기술로 초개인화 정보제공</a:t>
            </a:r>
            <a:endParaRPr lang="en-US" altLang="ko-KR" sz="1800" b="1" dirty="0">
              <a:solidFill>
                <a:srgbClr val="141413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09E868D-C8CE-3456-542A-EA083EF1CF0C}"/>
              </a:ext>
            </a:extLst>
          </p:cNvPr>
          <p:cNvSpPr txBox="1">
            <a:spLocks/>
          </p:cNvSpPr>
          <p:nvPr/>
        </p:nvSpPr>
        <p:spPr>
          <a:xfrm>
            <a:off x="3423720" y="2823239"/>
            <a:ext cx="2664000" cy="1068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대상 부동산 물건에 대한 맞춤형 권리분석과 함께 다양한 연관정보를 바탕으로  다양한 질의를 할 수 있는 맞춤형 컨설팅이 가능합니다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pic>
        <p:nvPicPr>
          <p:cNvPr id="9" name="그림 8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B2920FD2-4A3C-B270-19EF-18ED8EAB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14357">
            <a:off x="3465834" y="4758430"/>
            <a:ext cx="1058885" cy="1058885"/>
          </a:xfrm>
          <a:prstGeom prst="rect">
            <a:avLst/>
          </a:prstGeom>
        </p:spPr>
      </p:pic>
      <p:pic>
        <p:nvPicPr>
          <p:cNvPr id="10" name="그림 9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BA2F32A3-77C9-F39F-8ABD-6550CF896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433" y="2657451"/>
            <a:ext cx="1153441" cy="115344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FEDCD9C-C289-B845-7BDC-6A1C155432B2}"/>
              </a:ext>
            </a:extLst>
          </p:cNvPr>
          <p:cNvSpPr txBox="1">
            <a:spLocks/>
          </p:cNvSpPr>
          <p:nvPr/>
        </p:nvSpPr>
        <p:spPr>
          <a:xfrm>
            <a:off x="7679342" y="2823239"/>
            <a:ext cx="2664000" cy="923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사진 이미지를 분석하여 손쉽게 하자 분석 및 입주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전 점검사항을 검토할 수 있습니다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FA7A260A-C4C8-8DAA-9990-89903652D3DA}"/>
              </a:ext>
            </a:extLst>
          </p:cNvPr>
          <p:cNvSpPr txBox="1">
            <a:spLocks/>
          </p:cNvSpPr>
          <p:nvPr/>
        </p:nvSpPr>
        <p:spPr>
          <a:xfrm>
            <a:off x="7565453" y="2361718"/>
            <a:ext cx="3780000" cy="3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사진촬영으로 분석</a:t>
            </a:r>
            <a:endParaRPr lang="en-US" altLang="ko-KR" sz="1800" b="1" dirty="0">
              <a:solidFill>
                <a:srgbClr val="141413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8CAE9-03A5-6822-BA35-2355525C4D05}"/>
              </a:ext>
            </a:extLst>
          </p:cNvPr>
          <p:cNvSpPr txBox="1">
            <a:spLocks/>
          </p:cNvSpPr>
          <p:nvPr/>
        </p:nvSpPr>
        <p:spPr>
          <a:xfrm>
            <a:off x="8817749" y="4910814"/>
            <a:ext cx="2664000" cy="923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200" dirty="0">
                <a:ea typeface="S-Core Dream 3 Light"/>
              </a:rPr>
              <a:t>음성 메모기능을 제공하여 부동산 현장 답사 다양한 정보를 취합하고 이를 기반으로 보다 정확한 물건 분석이 가능하도록 합니다</a:t>
            </a:r>
            <a:r>
              <a:rPr kumimoji="1" lang="en-US" altLang="ko-KR" sz="1200" dirty="0">
                <a:ea typeface="S-Core Dream 3 Light"/>
              </a:rPr>
              <a:t>.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8D137BCD-D752-C4A6-6735-5E3D8C71438E}"/>
              </a:ext>
            </a:extLst>
          </p:cNvPr>
          <p:cNvSpPr txBox="1">
            <a:spLocks/>
          </p:cNvSpPr>
          <p:nvPr/>
        </p:nvSpPr>
        <p:spPr>
          <a:xfrm>
            <a:off x="7577028" y="4384988"/>
            <a:ext cx="3780000" cy="3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보이스 메모기능 제공</a:t>
            </a:r>
            <a:endParaRPr lang="en-US" altLang="ko-KR" sz="1800" b="1" dirty="0">
              <a:solidFill>
                <a:srgbClr val="141413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15" name="그림 14" descr="원, 스크린샷이(가) 표시된 사진&#10;&#10;자동 생성된 설명">
            <a:extLst>
              <a:ext uri="{FF2B5EF4-FFF2-40B4-BE49-F238E27FC236}">
                <a16:creationId xmlns:a16="http://schemas.microsoft.com/office/drawing/2014/main" id="{384E4EEC-0D68-5A9A-31EC-5706F4EE6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2784">
            <a:off x="10343342" y="2623394"/>
            <a:ext cx="996160" cy="996160"/>
          </a:xfrm>
          <a:prstGeom prst="rect">
            <a:avLst/>
          </a:prstGeom>
        </p:spPr>
      </p:pic>
      <p:pic>
        <p:nvPicPr>
          <p:cNvPr id="17" name="그림 16" descr="스크린샷, 상징, 로고, 만화 영화이(가) 표시된 사진&#10;&#10;자동 생성된 설명">
            <a:extLst>
              <a:ext uri="{FF2B5EF4-FFF2-40B4-BE49-F238E27FC236}">
                <a16:creationId xmlns:a16="http://schemas.microsoft.com/office/drawing/2014/main" id="{0FBD8EF9-7F65-DCCB-743F-E7385EF9A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19195">
            <a:off x="7679342" y="4802102"/>
            <a:ext cx="996160" cy="9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4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0E4CAD-D9E4-AB7A-B9C6-99A02B95D8F8}"/>
              </a:ext>
            </a:extLst>
          </p:cNvPr>
          <p:cNvSpPr txBox="1"/>
          <p:nvPr/>
        </p:nvSpPr>
        <p:spPr>
          <a:xfrm>
            <a:off x="1752035" y="2230729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사업성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0EA98-6B22-DA60-6C7E-8A8ABE584DBD}"/>
              </a:ext>
            </a:extLst>
          </p:cNvPr>
          <p:cNvSpPr txBox="1"/>
          <p:nvPr/>
        </p:nvSpPr>
        <p:spPr>
          <a:xfrm>
            <a:off x="631767" y="2046063"/>
            <a:ext cx="1207062" cy="101566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r>
              <a:rPr lang="en-US" altLang="ko-KR" sz="6600" b="1" i="0" dirty="0">
                <a:solidFill>
                  <a:srgbClr val="1B479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IV.</a:t>
            </a:r>
            <a:endParaRPr kumimoji="1" lang="ko-KR" altLang="en-US" sz="6600" b="1" dirty="0">
              <a:solidFill>
                <a:srgbClr val="1B4794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" name="그림 5" descr="텍스트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0EF7BF2A-DE1D-596A-9020-991F70E0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771" y="917172"/>
            <a:ext cx="6639098" cy="66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16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EBE63-435C-2ACB-65D0-8F8F77C9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시장현황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B206411-2FAC-709B-9872-C9DBE40F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4492" y="2764219"/>
            <a:ext cx="1528839" cy="31805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1E35D6-B307-75BB-8BAD-6DB1B8EF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193" y="2764220"/>
            <a:ext cx="2719389" cy="31805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DF516A-351D-368F-FFA5-BD391C890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444" y="2764219"/>
            <a:ext cx="2222952" cy="3180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9F63AE-CAB3-4630-0BDD-E37E18DD1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162" y="2767421"/>
            <a:ext cx="1791444" cy="3180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83983-3D5E-7242-BE37-2355BA9564F6}"/>
              </a:ext>
            </a:extLst>
          </p:cNvPr>
          <p:cNvSpPr txBox="1"/>
          <p:nvPr/>
        </p:nvSpPr>
        <p:spPr>
          <a:xfrm>
            <a:off x="1620524" y="6157735"/>
            <a:ext cx="1056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내집스캔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83FAC-81C9-9C80-5FC3-9038EC8E5F0A}"/>
              </a:ext>
            </a:extLst>
          </p:cNvPr>
          <p:cNvSpPr txBox="1"/>
          <p:nvPr/>
        </p:nvSpPr>
        <p:spPr>
          <a:xfrm>
            <a:off x="4117144" y="6157735"/>
            <a:ext cx="1056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집지켜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C74A1-4669-1798-5287-096243F14158}"/>
              </a:ext>
            </a:extLst>
          </p:cNvPr>
          <p:cNvSpPr txBox="1"/>
          <p:nvPr/>
        </p:nvSpPr>
        <p:spPr>
          <a:xfrm>
            <a:off x="6993908" y="6157735"/>
            <a:ext cx="1056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네이버부동산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79CC9-2F0F-C79D-CCDB-003E3C413002}"/>
              </a:ext>
            </a:extLst>
          </p:cNvPr>
          <p:cNvSpPr txBox="1"/>
          <p:nvPr/>
        </p:nvSpPr>
        <p:spPr>
          <a:xfrm>
            <a:off x="9408335" y="6157735"/>
            <a:ext cx="1056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호갱노노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2B8F1-F814-C0A1-2197-104BB2CA8809}"/>
              </a:ext>
            </a:extLst>
          </p:cNvPr>
          <p:cNvSpPr txBox="1"/>
          <p:nvPr/>
        </p:nvSpPr>
        <p:spPr>
          <a:xfrm>
            <a:off x="1340476" y="1851697"/>
            <a:ext cx="950371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200" dirty="0">
                <a:latin typeface="S-Core Dream 3 Light" panose="020B0503030302020204" pitchFamily="34" charset="-127"/>
                <a:ea typeface="S-Core Dream 3 Light"/>
              </a:rPr>
              <a:t>기존 시장은 대부분 실거래가 및 부동산 매물과 관련된 정보를 제공하거나 부동산 등기정보 변경 확인 알림 등의 정보를 제공하는 사업자가 존재하고 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/>
              </a:rPr>
              <a:t>.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/>
              </a:rPr>
              <a:t>  많은 정보를 제공하고 있으나 단순정보제공에 그치고 있고 사회초년생 및 신혼부부이 정보에서 인사이트를 도출해내기 어렵다.</a:t>
            </a:r>
            <a:endParaRPr lang="ko-KR" altLang="en-US" sz="12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052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85;p15">
            <a:extLst>
              <a:ext uri="{FF2B5EF4-FFF2-40B4-BE49-F238E27FC236}">
                <a16:creationId xmlns:a16="http://schemas.microsoft.com/office/drawing/2014/main" id="{1DB3F7FE-ACF9-FCF3-DF8C-5C899349249E}"/>
              </a:ext>
            </a:extLst>
          </p:cNvPr>
          <p:cNvSpPr/>
          <p:nvPr/>
        </p:nvSpPr>
        <p:spPr>
          <a:xfrm>
            <a:off x="697524" y="1869466"/>
            <a:ext cx="5085485" cy="4586014"/>
          </a:xfrm>
          <a:prstGeom prst="roundRect">
            <a:avLst>
              <a:gd name="adj" fmla="val 4548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1AEB4B-2277-CAE5-EE33-7D7330223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사업전략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5D9C7-145E-5C25-1B38-C8EA38AA673F}"/>
              </a:ext>
            </a:extLst>
          </p:cNvPr>
          <p:cNvSpPr txBox="1"/>
          <p:nvPr/>
        </p:nvSpPr>
        <p:spPr>
          <a:xfrm>
            <a:off x="895147" y="2237162"/>
            <a:ext cx="491783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S-Core Dream 6 Bold" panose="020B0503030302020204" pitchFamily="34" charset="-127"/>
                <a:ea typeface="S-Core Dream 6 Bold"/>
              </a:rPr>
              <a:t>부동산 분야에 특화된 </a:t>
            </a:r>
            <a:r>
              <a:rPr lang="en-US" altLang="ko-KR" sz="1400" b="1" dirty="0">
                <a:latin typeface="S-Core Dream 6 Bold" panose="020B0503030302020204" pitchFamily="34" charset="-127"/>
                <a:ea typeface="S-Core Dream 6 Bold"/>
              </a:rPr>
              <a:t>MLLM</a:t>
            </a:r>
            <a:r>
              <a:rPr lang="ko-KR" altLang="en-US" sz="1400" b="1" dirty="0">
                <a:latin typeface="S-Core Dream 6 Bold" panose="020B0503030302020204" pitchFamily="34" charset="-127"/>
                <a:ea typeface="S-Core Dream 6 Bold"/>
              </a:rPr>
              <a:t> 모델 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A0CCA-3BED-967D-CA66-44166DB60739}"/>
              </a:ext>
            </a:extLst>
          </p:cNvPr>
          <p:cNvSpPr txBox="1"/>
          <p:nvPr/>
        </p:nvSpPr>
        <p:spPr>
          <a:xfrm>
            <a:off x="895147" y="4204445"/>
            <a:ext cx="491783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S-Core Dream 6 Bold" panose="020B0503030302020204" pitchFamily="34" charset="-127"/>
                <a:ea typeface="S-Core Dream 6 Bold"/>
              </a:rPr>
              <a:t>부동산관련 비정형데이터 수집 및 마이닝</a:t>
            </a:r>
            <a:endParaRPr lang="ko-KR" altLang="en-US" sz="1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0" name="Google Shape;85;p15">
            <a:extLst>
              <a:ext uri="{FF2B5EF4-FFF2-40B4-BE49-F238E27FC236}">
                <a16:creationId xmlns:a16="http://schemas.microsoft.com/office/drawing/2014/main" id="{E12A0B79-41A4-D743-E29C-6A8A2DF1926F}"/>
              </a:ext>
            </a:extLst>
          </p:cNvPr>
          <p:cNvSpPr/>
          <p:nvPr/>
        </p:nvSpPr>
        <p:spPr>
          <a:xfrm>
            <a:off x="6682155" y="4982222"/>
            <a:ext cx="4530112" cy="506936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부동산부문에서 최고의  정보제공사업자</a:t>
            </a:r>
            <a:endParaRPr b="1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1" name="Google Shape;85;p15">
            <a:extLst>
              <a:ext uri="{FF2B5EF4-FFF2-40B4-BE49-F238E27FC236}">
                <a16:creationId xmlns:a16="http://schemas.microsoft.com/office/drawing/2014/main" id="{4D3BF072-4BD4-67D3-7BBB-4195061E1977}"/>
              </a:ext>
            </a:extLst>
          </p:cNvPr>
          <p:cNvSpPr/>
          <p:nvPr/>
        </p:nvSpPr>
        <p:spPr>
          <a:xfrm>
            <a:off x="6682155" y="3438807"/>
            <a:ext cx="4530112" cy="506936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부동산 </a:t>
            </a:r>
            <a:r>
              <a:rPr lang="en-US" altLang="ko-KR" b="1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AI SAAS </a:t>
            </a:r>
            <a:r>
              <a:rPr lang="ko-KR" altLang="en-US" b="1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서비스</a:t>
            </a:r>
            <a:endParaRPr b="1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2" name="Google Shape;85;p15">
            <a:extLst>
              <a:ext uri="{FF2B5EF4-FFF2-40B4-BE49-F238E27FC236}">
                <a16:creationId xmlns:a16="http://schemas.microsoft.com/office/drawing/2014/main" id="{8104E1DC-ACFF-F6DB-956E-63E27863B248}"/>
              </a:ext>
            </a:extLst>
          </p:cNvPr>
          <p:cNvSpPr/>
          <p:nvPr/>
        </p:nvSpPr>
        <p:spPr>
          <a:xfrm>
            <a:off x="6636933" y="1866728"/>
            <a:ext cx="4575334" cy="506936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부동산 </a:t>
            </a:r>
            <a:r>
              <a:rPr lang="en-US" altLang="ko-KR" b="1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AI </a:t>
            </a:r>
            <a:r>
              <a:rPr lang="ko-KR" altLang="en-US" b="1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플랫폼 서비스</a:t>
            </a:r>
            <a:endParaRPr b="1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9EF903-28E6-8C8C-A8C7-A218C0637A72}"/>
              </a:ext>
            </a:extLst>
          </p:cNvPr>
          <p:cNvSpPr txBox="1"/>
          <p:nvPr/>
        </p:nvSpPr>
        <p:spPr>
          <a:xfrm>
            <a:off x="6682155" y="5593692"/>
            <a:ext cx="4917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부동산 영역에서 새로운 데이터를 발굴하고 유통하는 사업자</a:t>
            </a:r>
            <a:endParaRPr lang="en-US" altLang="ko-KR" sz="12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사용자의 활동으로 의미 있는 데이터를 마이닝</a:t>
            </a:r>
            <a:endParaRPr lang="en-US" altLang="ko-KR" sz="12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다양한 결합정보를 창출하여 관련사업자에게 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D0182-A316-0FDC-C4D9-6E832E59D3D4}"/>
              </a:ext>
            </a:extLst>
          </p:cNvPr>
          <p:cNvSpPr txBox="1"/>
          <p:nvPr/>
        </p:nvSpPr>
        <p:spPr>
          <a:xfrm>
            <a:off x="6693878" y="4057969"/>
            <a:ext cx="5087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부동산 및 건설부문 기업들에게 전문 부동산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AI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SaaS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형태로 제공</a:t>
            </a:r>
            <a:endParaRPr lang="en-US" altLang="ko-KR" sz="12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전문영역에서 최고의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MLLM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으로 지속적인 고도화를 통한 경쟁력 확보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앱서비스를 통한 데이터 마이닝을 통한 지속적인 서비스 고도화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305450-6906-65A3-D19B-701417747532}"/>
              </a:ext>
            </a:extLst>
          </p:cNvPr>
          <p:cNvSpPr txBox="1"/>
          <p:nvPr/>
        </p:nvSpPr>
        <p:spPr>
          <a:xfrm>
            <a:off x="6693879" y="2487077"/>
            <a:ext cx="491783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사회초년생 및 부동산정보 접근성이 낮은 사람들에게 대화형으로 정보를 쉽게 전달하고 사기를 방지할 수 있도록 서비스</a:t>
            </a:r>
            <a:endParaRPr lang="en-US" altLang="ko-KR" sz="12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S-Core Dream 3 Light" panose="020B0503030302020204" pitchFamily="34" charset="-127"/>
                <a:ea typeface="S-Core Dream 3 Light"/>
              </a:rPr>
              <a:t>MLLM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/>
              </a:rPr>
              <a:t>을 활용한 부동산 전문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/>
              </a:rPr>
              <a:t>AI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/>
              </a:rPr>
              <a:t>앱 서비스로 포지셔닝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F40B6-31DA-531F-CE9F-E9602BF4680F}"/>
              </a:ext>
            </a:extLst>
          </p:cNvPr>
          <p:cNvSpPr txBox="1"/>
          <p:nvPr/>
        </p:nvSpPr>
        <p:spPr>
          <a:xfrm>
            <a:off x="697524" y="2699513"/>
            <a:ext cx="5067567" cy="830997"/>
          </a:xfrm>
          <a:prstGeom prst="rect">
            <a:avLst/>
          </a:prstGeom>
          <a:noFill/>
        </p:spPr>
        <p:txBody>
          <a:bodyPr wrap="square" lIns="108000" tIns="45720" rIns="10800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사회초년생 및 부동산정보 접근성이 낮은 사람들에게 대화형으로 정보를 쉽게 전달하고 사기를 방지할 수 있도록 서비스</a:t>
            </a:r>
            <a:endParaRPr lang="en-US" altLang="ko-KR" sz="12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S-Core Dream 3 Light" panose="020B0503030302020204" pitchFamily="34" charset="-127"/>
                <a:ea typeface="S-Core Dream 3 Light"/>
              </a:rPr>
              <a:t>MLLM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/>
              </a:rPr>
              <a:t>을 활용한 부동산 전문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/>
              </a:rPr>
              <a:t>AI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/>
              </a:rPr>
              <a:t>앱 서비스로 포지셔닝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/>
              </a:rPr>
              <a:t>부동산 계약서 인식을 통한 계약서 작성 가이드 제공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E94FF-382E-000B-4DE4-54362E8C0F50}"/>
              </a:ext>
            </a:extLst>
          </p:cNvPr>
          <p:cNvSpPr txBox="1"/>
          <p:nvPr/>
        </p:nvSpPr>
        <p:spPr>
          <a:xfrm>
            <a:off x="667556" y="4602204"/>
            <a:ext cx="5088298" cy="646331"/>
          </a:xfrm>
          <a:prstGeom prst="rect">
            <a:avLst/>
          </a:prstGeom>
          <a:noFill/>
        </p:spPr>
        <p:txBody>
          <a:bodyPr wrap="square" lIns="108000" tIns="45720" rIns="10800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사회초년생 및 부동산정보 접근성이 낮은 사람들에게 대화형으로 정보를 쉽게 전달하고 사기를 방지할 수 있도록 서비스</a:t>
            </a:r>
            <a:endParaRPr lang="en-US" altLang="ko-KR" sz="12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S-Core Dream 3 Light" panose="020B0503030302020204" pitchFamily="34" charset="-127"/>
                <a:ea typeface="S-Core Dream 3 Light"/>
              </a:rPr>
              <a:t>MLLM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/>
              </a:rPr>
              <a:t>을 활용한 부동산 전문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/>
              </a:rPr>
              <a:t>AI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/>
              </a:rPr>
              <a:t>앱 서비스로 포지셔닝</a:t>
            </a:r>
          </a:p>
        </p:txBody>
      </p:sp>
      <p:sp>
        <p:nvSpPr>
          <p:cNvPr id="6" name="화살표: 오른쪽 7">
            <a:extLst>
              <a:ext uri="{FF2B5EF4-FFF2-40B4-BE49-F238E27FC236}">
                <a16:creationId xmlns:a16="http://schemas.microsoft.com/office/drawing/2014/main" id="{8E06A615-9969-F50B-E636-E1025576EBEB}"/>
              </a:ext>
            </a:extLst>
          </p:cNvPr>
          <p:cNvSpPr/>
          <p:nvPr/>
        </p:nvSpPr>
        <p:spPr>
          <a:xfrm>
            <a:off x="5926313" y="3345844"/>
            <a:ext cx="630784" cy="1535487"/>
          </a:xfrm>
          <a:prstGeom prst="rightArrow">
            <a:avLst>
              <a:gd name="adj1" fmla="val 53379"/>
              <a:gd name="adj2" fmla="val 71802"/>
            </a:avLst>
          </a:prstGeom>
          <a:gradFill flip="none" rotWithShape="1">
            <a:gsLst>
              <a:gs pos="0">
                <a:schemeClr val="tx2">
                  <a:lumMod val="25000"/>
                  <a:lumOff val="75000"/>
                  <a:alpha val="9000"/>
                </a:schemeClr>
              </a:gs>
              <a:gs pos="73000">
                <a:schemeClr val="tx2">
                  <a:lumMod val="25000"/>
                  <a:lumOff val="75000"/>
                  <a:alpha val="80000"/>
                </a:schemeClr>
              </a:gs>
              <a:gs pos="81000">
                <a:schemeClr val="tx2">
                  <a:lumMod val="25000"/>
                  <a:lumOff val="75000"/>
                  <a:alpha val="90000"/>
                </a:schemeClr>
              </a:gs>
              <a:gs pos="100000">
                <a:schemeClr val="tx2">
                  <a:lumMod val="25000"/>
                  <a:lumOff val="75000"/>
                  <a:alpha val="95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273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15">
            <a:extLst>
              <a:ext uri="{FF2B5EF4-FFF2-40B4-BE49-F238E27FC236}">
                <a16:creationId xmlns:a16="http://schemas.microsoft.com/office/drawing/2014/main" id="{5E8F4CC3-0A53-9372-520F-646CAAD0FEB9}"/>
              </a:ext>
            </a:extLst>
          </p:cNvPr>
          <p:cNvSpPr/>
          <p:nvPr/>
        </p:nvSpPr>
        <p:spPr>
          <a:xfrm>
            <a:off x="3110522" y="5439573"/>
            <a:ext cx="8565660" cy="730359"/>
          </a:xfrm>
          <a:prstGeom prst="roundRect">
            <a:avLst>
              <a:gd name="adj" fmla="val 1576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DE8BAE-32A4-B5E1-D237-406E1A08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예상매출계획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D2B6B6-60A4-9103-D7F5-297A728BF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053094"/>
              </p:ext>
            </p:extLst>
          </p:nvPr>
        </p:nvGraphicFramePr>
        <p:xfrm>
          <a:off x="3110523" y="1842957"/>
          <a:ext cx="856566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13132">
                  <a:extLst>
                    <a:ext uri="{9D8B030D-6E8A-4147-A177-3AD203B41FA5}">
                      <a16:colId xmlns:a16="http://schemas.microsoft.com/office/drawing/2014/main" val="791814277"/>
                    </a:ext>
                  </a:extLst>
                </a:gridCol>
                <a:gridCol w="1713132">
                  <a:extLst>
                    <a:ext uri="{9D8B030D-6E8A-4147-A177-3AD203B41FA5}">
                      <a16:colId xmlns:a16="http://schemas.microsoft.com/office/drawing/2014/main" val="832726768"/>
                    </a:ext>
                  </a:extLst>
                </a:gridCol>
                <a:gridCol w="1713132">
                  <a:extLst>
                    <a:ext uri="{9D8B030D-6E8A-4147-A177-3AD203B41FA5}">
                      <a16:colId xmlns:a16="http://schemas.microsoft.com/office/drawing/2014/main" val="2534062193"/>
                    </a:ext>
                  </a:extLst>
                </a:gridCol>
                <a:gridCol w="1713132">
                  <a:extLst>
                    <a:ext uri="{9D8B030D-6E8A-4147-A177-3AD203B41FA5}">
                      <a16:colId xmlns:a16="http://schemas.microsoft.com/office/drawing/2014/main" val="1183764199"/>
                    </a:ext>
                  </a:extLst>
                </a:gridCol>
                <a:gridCol w="1713132">
                  <a:extLst>
                    <a:ext uri="{9D8B030D-6E8A-4147-A177-3AD203B41FA5}">
                      <a16:colId xmlns:a16="http://schemas.microsoft.com/office/drawing/2014/main" val="3456879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연차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고객 수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유료가입고객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ARPU</a:t>
                      </a:r>
                      <a:endParaRPr lang="ko-KR" altLang="en-US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목표매출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98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</a:t>
                      </a:r>
                      <a:r>
                        <a:rPr lang="ko-KR" altLang="en-US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년차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2,0000</a:t>
                      </a:r>
                      <a:endParaRPr lang="ko-KR" altLang="en-US" sz="14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dirty="0">
                          <a:effectLst/>
                        </a:rPr>
                        <a:t>2,000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dirty="0">
                          <a:effectLst/>
                        </a:rPr>
                        <a:t>2,000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4,000,000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821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ko-KR" altLang="en-US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년차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10,0000</a:t>
                      </a:r>
                      <a:endParaRPr lang="ko-KR" altLang="en-US" sz="14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dirty="0">
                          <a:effectLst/>
                        </a:rPr>
                        <a:t>10,000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dirty="0">
                          <a:effectLst/>
                        </a:rPr>
                        <a:t>2,000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20,000,000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3</a:t>
                      </a:r>
                      <a:r>
                        <a:rPr lang="ko-KR" altLang="en-US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년차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50,0000</a:t>
                      </a:r>
                      <a:endParaRPr lang="ko-KR" altLang="en-US" sz="14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dirty="0">
                          <a:effectLst/>
                        </a:rPr>
                        <a:t>50,000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dirty="0">
                          <a:effectLst/>
                        </a:rPr>
                        <a:t>2,000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100,000,000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9927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4EBBE84-2101-3288-3EBC-B4B968EFCB6D}"/>
              </a:ext>
            </a:extLst>
          </p:cNvPr>
          <p:cNvSpPr txBox="1"/>
          <p:nvPr/>
        </p:nvSpPr>
        <p:spPr>
          <a:xfrm>
            <a:off x="1033722" y="1822691"/>
            <a:ext cx="19491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유료서비스 구독수익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F1819D-D481-AB24-BD56-B95F08B23174}"/>
              </a:ext>
            </a:extLst>
          </p:cNvPr>
          <p:cNvSpPr txBox="1"/>
          <p:nvPr/>
        </p:nvSpPr>
        <p:spPr>
          <a:xfrm>
            <a:off x="1033722" y="3663009"/>
            <a:ext cx="19491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무료 광고 수익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F8BA0-008B-9F2C-957A-98A3B45AAD43}"/>
              </a:ext>
            </a:extLst>
          </p:cNvPr>
          <p:cNvSpPr txBox="1"/>
          <p:nvPr/>
        </p:nvSpPr>
        <p:spPr>
          <a:xfrm>
            <a:off x="1033722" y="5503326"/>
            <a:ext cx="1949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부동산 </a:t>
            </a:r>
            <a:r>
              <a:rPr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 </a:t>
            </a:r>
            <a:r>
              <a:rPr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모델</a:t>
            </a:r>
            <a:r>
              <a:rPr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SaaS </a:t>
            </a:r>
            <a:r>
              <a:rPr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및 데이터 제공사업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71C1F86-D622-6A97-7BC7-E93F02603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782857"/>
              </p:ext>
            </p:extLst>
          </p:nvPr>
        </p:nvGraphicFramePr>
        <p:xfrm>
          <a:off x="3110523" y="3641265"/>
          <a:ext cx="8565662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23666">
                  <a:extLst>
                    <a:ext uri="{9D8B030D-6E8A-4147-A177-3AD203B41FA5}">
                      <a16:colId xmlns:a16="http://schemas.microsoft.com/office/drawing/2014/main" val="791814277"/>
                    </a:ext>
                  </a:extLst>
                </a:gridCol>
                <a:gridCol w="1223666">
                  <a:extLst>
                    <a:ext uri="{9D8B030D-6E8A-4147-A177-3AD203B41FA5}">
                      <a16:colId xmlns:a16="http://schemas.microsoft.com/office/drawing/2014/main" val="832726768"/>
                    </a:ext>
                  </a:extLst>
                </a:gridCol>
                <a:gridCol w="1223666">
                  <a:extLst>
                    <a:ext uri="{9D8B030D-6E8A-4147-A177-3AD203B41FA5}">
                      <a16:colId xmlns:a16="http://schemas.microsoft.com/office/drawing/2014/main" val="2534062193"/>
                    </a:ext>
                  </a:extLst>
                </a:gridCol>
                <a:gridCol w="1223666">
                  <a:extLst>
                    <a:ext uri="{9D8B030D-6E8A-4147-A177-3AD203B41FA5}">
                      <a16:colId xmlns:a16="http://schemas.microsoft.com/office/drawing/2014/main" val="4131977784"/>
                    </a:ext>
                  </a:extLst>
                </a:gridCol>
                <a:gridCol w="1223666">
                  <a:extLst>
                    <a:ext uri="{9D8B030D-6E8A-4147-A177-3AD203B41FA5}">
                      <a16:colId xmlns:a16="http://schemas.microsoft.com/office/drawing/2014/main" val="2203644456"/>
                    </a:ext>
                  </a:extLst>
                </a:gridCol>
                <a:gridCol w="1223666">
                  <a:extLst>
                    <a:ext uri="{9D8B030D-6E8A-4147-A177-3AD203B41FA5}">
                      <a16:colId xmlns:a16="http://schemas.microsoft.com/office/drawing/2014/main" val="1183764199"/>
                    </a:ext>
                  </a:extLst>
                </a:gridCol>
                <a:gridCol w="1223666">
                  <a:extLst>
                    <a:ext uri="{9D8B030D-6E8A-4147-A177-3AD203B41FA5}">
                      <a16:colId xmlns:a16="http://schemas.microsoft.com/office/drawing/2014/main" val="3456879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연차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고객수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MOU</a:t>
                      </a:r>
                      <a:endParaRPr lang="ko-KR" altLang="en-US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광고노출수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클릭수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CPC</a:t>
                      </a:r>
                      <a:endParaRPr lang="ko-KR" altLang="en-US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목표매출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7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98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</a:t>
                      </a:r>
                      <a:r>
                        <a:rPr lang="ko-KR" altLang="en-US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년차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20,000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5,000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25,000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2,500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100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250,000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821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ko-KR" altLang="en-US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년차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100,000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25,000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125,000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12,500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100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1,250,000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3</a:t>
                      </a:r>
                      <a:r>
                        <a:rPr lang="ko-KR" altLang="en-US" sz="1400" b="0" i="0" dirty="0">
                          <a:solidFill>
                            <a:srgbClr val="1B4794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년차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500,000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125,000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625,000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62,500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100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ko-KR" sz="1400" b="0" i="0" dirty="0">
                          <a:effectLst/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6,250,000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99278"/>
                  </a:ext>
                </a:extLst>
              </a:tr>
            </a:tbl>
          </a:graphicData>
        </a:graphic>
      </p:graphicFrame>
      <p:sp>
        <p:nvSpPr>
          <p:cNvPr id="24" name="내용 개체 틀 4">
            <a:extLst>
              <a:ext uri="{FF2B5EF4-FFF2-40B4-BE49-F238E27FC236}">
                <a16:creationId xmlns:a16="http://schemas.microsoft.com/office/drawing/2014/main" id="{555314F3-0D87-9A22-07E8-35A293A7D676}"/>
              </a:ext>
            </a:extLst>
          </p:cNvPr>
          <p:cNvSpPr txBox="1">
            <a:spLocks/>
          </p:cNvSpPr>
          <p:nvPr/>
        </p:nvSpPr>
        <p:spPr>
          <a:xfrm>
            <a:off x="3110522" y="5472546"/>
            <a:ext cx="8565660" cy="664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dirty="0"/>
              <a:t>데이터 확보 및 안정적인 </a:t>
            </a:r>
            <a:r>
              <a:rPr lang="en-US" altLang="ko-KR" sz="1400" dirty="0"/>
              <a:t>MLLM</a:t>
            </a:r>
            <a:r>
              <a:rPr lang="ko-KR" altLang="en-US" sz="1400" dirty="0"/>
              <a:t>모델구축이후 사업화를 추진 예정이며 </a:t>
            </a:r>
            <a:r>
              <a:rPr lang="en-US" altLang="ko-KR" sz="1400" dirty="0"/>
              <a:t>2025</a:t>
            </a:r>
            <a:r>
              <a:rPr lang="ko-KR" altLang="en-US" sz="1400" dirty="0"/>
              <a:t>년 하반기를 목표로 하고 있음 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32996B-F4A1-F843-3B21-C3C83CD5F8F9}"/>
              </a:ext>
            </a:extLst>
          </p:cNvPr>
          <p:cNvSpPr txBox="1"/>
          <p:nvPr/>
        </p:nvSpPr>
        <p:spPr>
          <a:xfrm>
            <a:off x="10141210" y="3389411"/>
            <a:ext cx="1534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기준</a:t>
            </a:r>
            <a:r>
              <a:rPr lang="en-US" altLang="ko-KR" sz="1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:</a:t>
            </a:r>
            <a:r>
              <a:rPr lang="ko-KR" altLang="en-US" sz="1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월평균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F173C-C9AB-B834-BD62-C8F14E334665}"/>
              </a:ext>
            </a:extLst>
          </p:cNvPr>
          <p:cNvSpPr txBox="1"/>
          <p:nvPr/>
        </p:nvSpPr>
        <p:spPr>
          <a:xfrm>
            <a:off x="309418" y="1588682"/>
            <a:ext cx="9339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i="1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 Narrow" panose="020B0604020202020204" pitchFamily="34" charset="0"/>
              </a:rPr>
              <a:t>1</a:t>
            </a:r>
            <a:endParaRPr lang="ko-KR" altLang="en-US" sz="4000" i="1" dirty="0">
              <a:solidFill>
                <a:schemeClr val="bg1">
                  <a:lumMod val="8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  <a:cs typeface="Arial Narrow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8D70E-FE66-32B4-AB98-22C9D814FB9C}"/>
              </a:ext>
            </a:extLst>
          </p:cNvPr>
          <p:cNvSpPr txBox="1"/>
          <p:nvPr/>
        </p:nvSpPr>
        <p:spPr>
          <a:xfrm>
            <a:off x="309418" y="3429000"/>
            <a:ext cx="9339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i="1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 Narrow" panose="020B0604020202020204" pitchFamily="34" charset="0"/>
              </a:rPr>
              <a:t>2</a:t>
            </a:r>
            <a:endParaRPr lang="ko-KR" altLang="en-US" sz="4000" i="1" dirty="0">
              <a:solidFill>
                <a:schemeClr val="bg1">
                  <a:lumMod val="8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  <a:cs typeface="Arial Narrow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F6C48-C383-E835-902E-B8969CD33FEA}"/>
              </a:ext>
            </a:extLst>
          </p:cNvPr>
          <p:cNvSpPr txBox="1"/>
          <p:nvPr/>
        </p:nvSpPr>
        <p:spPr>
          <a:xfrm>
            <a:off x="309418" y="5377039"/>
            <a:ext cx="9339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i="1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 Narrow" panose="020B0604020202020204" pitchFamily="34" charset="0"/>
              </a:rPr>
              <a:t>3</a:t>
            </a:r>
            <a:endParaRPr lang="ko-KR" altLang="en-US" sz="4000" i="1" dirty="0">
              <a:solidFill>
                <a:schemeClr val="bg1">
                  <a:lumMod val="8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61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0E4CAD-D9E4-AB7A-B9C6-99A02B95D8F8}"/>
              </a:ext>
            </a:extLst>
          </p:cNvPr>
          <p:cNvSpPr txBox="1"/>
          <p:nvPr/>
        </p:nvSpPr>
        <p:spPr>
          <a:xfrm>
            <a:off x="1752035" y="2230729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파급효과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0EA98-6B22-DA60-6C7E-8A8ABE584DBD}"/>
              </a:ext>
            </a:extLst>
          </p:cNvPr>
          <p:cNvSpPr txBox="1"/>
          <p:nvPr/>
        </p:nvSpPr>
        <p:spPr>
          <a:xfrm>
            <a:off x="631767" y="2046063"/>
            <a:ext cx="913712" cy="101566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r>
              <a:rPr lang="en-US" altLang="ko-KR" sz="6600" b="1" i="0" dirty="0">
                <a:solidFill>
                  <a:srgbClr val="1B479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V.</a:t>
            </a:r>
            <a:endParaRPr kumimoji="1" lang="ko-KR" altLang="en-US" sz="6600" b="1" dirty="0">
              <a:solidFill>
                <a:srgbClr val="1B4794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73C0748-7692-AA67-1786-52442151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9" y="1102951"/>
            <a:ext cx="5386647" cy="53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5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0E4CAD-D9E4-AB7A-B9C6-99A02B95D8F8}"/>
              </a:ext>
            </a:extLst>
          </p:cNvPr>
          <p:cNvSpPr txBox="1"/>
          <p:nvPr/>
        </p:nvSpPr>
        <p:spPr>
          <a:xfrm>
            <a:off x="1353024" y="2230729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제안배경 및 출품작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0EA98-6B22-DA60-6C7E-8A8ABE584DBD}"/>
              </a:ext>
            </a:extLst>
          </p:cNvPr>
          <p:cNvSpPr txBox="1"/>
          <p:nvPr/>
        </p:nvSpPr>
        <p:spPr>
          <a:xfrm>
            <a:off x="631767" y="2046063"/>
            <a:ext cx="556243" cy="101566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r>
              <a:rPr lang="en-US" altLang="ko-KR" sz="6600" b="1" i="0" dirty="0">
                <a:solidFill>
                  <a:srgbClr val="1B479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I.</a:t>
            </a:r>
            <a:endParaRPr kumimoji="1" lang="ko-KR" altLang="en-US" sz="6600" b="1" dirty="0">
              <a:solidFill>
                <a:srgbClr val="1B4794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그림 7" descr="그래픽, 클립아트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F5446E02-0591-0EA5-04A5-10FC37B46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992" y="2553894"/>
            <a:ext cx="3485910" cy="322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2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9972706-8DAD-FFC2-41F1-94C2489A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7984427-5215-FA18-5F1E-B49300E38FA4}"/>
              </a:ext>
            </a:extLst>
          </p:cNvPr>
          <p:cNvSpPr/>
          <p:nvPr/>
        </p:nvSpPr>
        <p:spPr>
          <a:xfrm>
            <a:off x="1013267" y="2938404"/>
            <a:ext cx="4783238" cy="1473887"/>
          </a:xfrm>
          <a:prstGeom prst="roundRect">
            <a:avLst>
              <a:gd name="adj" fmla="val 935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CB1C0CC-599C-067C-5EB5-A8A7822309EA}"/>
              </a:ext>
            </a:extLst>
          </p:cNvPr>
          <p:cNvSpPr txBox="1">
            <a:spLocks/>
          </p:cNvSpPr>
          <p:nvPr/>
        </p:nvSpPr>
        <p:spPr>
          <a:xfrm>
            <a:off x="1325871" y="3207455"/>
            <a:ext cx="3510781" cy="221599"/>
          </a:xfrm>
          <a:prstGeom prst="rect">
            <a:avLst/>
          </a:prstGeom>
        </p:spPr>
        <p:txBody>
          <a:bodyPr vert="horz" lIns="36000" tIns="0" rIns="3600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부동산 거래의 투명성 증진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BF0144-65E5-8FD6-3E99-40CDCB56FE51}"/>
              </a:ext>
            </a:extLst>
          </p:cNvPr>
          <p:cNvSpPr txBox="1">
            <a:spLocks/>
          </p:cNvSpPr>
          <p:nvPr/>
        </p:nvSpPr>
        <p:spPr>
          <a:xfrm>
            <a:off x="1430040" y="3514645"/>
            <a:ext cx="4158030" cy="535999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t">
              <a:spcBef>
                <a:spcPts val="0"/>
              </a:spcBef>
              <a:buNone/>
            </a:pPr>
            <a:r>
              <a:rPr lang="ko-KR" altLang="en-US" sz="1050" dirty="0">
                <a:effectLst/>
              </a:rPr>
              <a:t>사용자가 제공하는 이미지와 공공 데이터를 기반으로 한 </a:t>
            </a:r>
            <a:r>
              <a:rPr lang="en-US" altLang="ko-KR" sz="1050" dirty="0">
                <a:effectLst/>
              </a:rPr>
              <a:t>AI </a:t>
            </a:r>
            <a:r>
              <a:rPr lang="ko-KR" altLang="en-US" sz="1050" dirty="0">
                <a:effectLst/>
              </a:rPr>
              <a:t>분석을 통해</a:t>
            </a:r>
            <a:r>
              <a:rPr lang="en-US" altLang="ko-KR" sz="1050" dirty="0">
                <a:effectLst/>
              </a:rPr>
              <a:t>, </a:t>
            </a:r>
            <a:r>
              <a:rPr lang="ko-KR" altLang="en-US" sz="1050" dirty="0">
                <a:effectLst/>
              </a:rPr>
              <a:t>모든 사용자가 보다 신뢰할 수 있는 거래를 할 수 있게 돕고</a:t>
            </a:r>
            <a:r>
              <a:rPr lang="en-US" altLang="ko-KR" sz="1050" dirty="0">
                <a:effectLst/>
              </a:rPr>
              <a:t>, </a:t>
            </a:r>
            <a:r>
              <a:rPr lang="ko-KR" altLang="en-US" sz="1050" dirty="0">
                <a:effectLst/>
              </a:rPr>
              <a:t>특히 </a:t>
            </a:r>
            <a:endParaRPr lang="en-US" altLang="ko-KR" sz="1050" dirty="0">
              <a:effectLst/>
            </a:endParaRPr>
          </a:p>
          <a:p>
            <a:pPr marL="0" indent="0" fontAlgn="t">
              <a:spcBef>
                <a:spcPts val="0"/>
              </a:spcBef>
              <a:buNone/>
            </a:pPr>
            <a:r>
              <a:rPr lang="ko-KR" altLang="en-US" sz="1050" dirty="0">
                <a:effectLst/>
              </a:rPr>
              <a:t>정보에 접근하기 어려운 사회초년생에게 중요한 지원을 제공합니다</a:t>
            </a:r>
            <a:r>
              <a:rPr lang="en-US" altLang="ko-KR" sz="1050" dirty="0">
                <a:effectLst/>
              </a:rPr>
              <a:t>.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6F3B34BB-A7EB-9BA8-A0BB-2864C7E94B87}"/>
              </a:ext>
            </a:extLst>
          </p:cNvPr>
          <p:cNvSpPr/>
          <p:nvPr/>
        </p:nvSpPr>
        <p:spPr>
          <a:xfrm>
            <a:off x="1013267" y="4680660"/>
            <a:ext cx="4783238" cy="1473887"/>
          </a:xfrm>
          <a:prstGeom prst="roundRect">
            <a:avLst>
              <a:gd name="adj" fmla="val 935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내용 개체 틀 4">
            <a:extLst>
              <a:ext uri="{FF2B5EF4-FFF2-40B4-BE49-F238E27FC236}">
                <a16:creationId xmlns:a16="http://schemas.microsoft.com/office/drawing/2014/main" id="{0112B080-C1CD-C0F5-0618-6B845CD51F28}"/>
              </a:ext>
            </a:extLst>
          </p:cNvPr>
          <p:cNvSpPr txBox="1">
            <a:spLocks/>
          </p:cNvSpPr>
          <p:nvPr/>
        </p:nvSpPr>
        <p:spPr>
          <a:xfrm>
            <a:off x="1325871" y="4949711"/>
            <a:ext cx="3510781" cy="221599"/>
          </a:xfrm>
          <a:prstGeom prst="rect">
            <a:avLst/>
          </a:prstGeom>
        </p:spPr>
        <p:txBody>
          <a:bodyPr vert="horz" lIns="36000" tIns="0" rIns="3600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부동산 데이터의 신규 창출 및 유통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2438FCB0-339A-5389-EC08-3AE2333F913C}"/>
              </a:ext>
            </a:extLst>
          </p:cNvPr>
          <p:cNvSpPr txBox="1">
            <a:spLocks/>
          </p:cNvSpPr>
          <p:nvPr/>
        </p:nvSpPr>
        <p:spPr>
          <a:xfrm>
            <a:off x="1430040" y="5256901"/>
            <a:ext cx="4158030" cy="535999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t">
              <a:spcBef>
                <a:spcPts val="0"/>
              </a:spcBef>
              <a:buNone/>
            </a:pPr>
            <a:r>
              <a:rPr lang="ko-KR" altLang="en-US" sz="1050" dirty="0">
                <a:effectLst/>
              </a:rPr>
              <a:t>어플리케이션을 통해 새로운 부동산 데이터가 수집되고</a:t>
            </a:r>
            <a:r>
              <a:rPr lang="en-US" altLang="ko-KR" sz="1050" dirty="0">
                <a:effectLst/>
              </a:rPr>
              <a:t>, </a:t>
            </a:r>
            <a:r>
              <a:rPr lang="ko-KR" altLang="en-US" sz="1050" dirty="0">
                <a:effectLst/>
              </a:rPr>
              <a:t>이는 부동산 </a:t>
            </a:r>
            <a:endParaRPr lang="en-US" altLang="ko-KR" sz="1050" dirty="0">
              <a:effectLst/>
            </a:endParaRPr>
          </a:p>
          <a:p>
            <a:pPr marL="0" indent="0" fontAlgn="t">
              <a:spcBef>
                <a:spcPts val="0"/>
              </a:spcBef>
              <a:buNone/>
            </a:pPr>
            <a:r>
              <a:rPr lang="ko-KR" altLang="en-US" sz="1050" dirty="0">
                <a:effectLst/>
              </a:rPr>
              <a:t>시장의 데이터 기반 의사 결정을 더욱 풍부하게 합니다</a:t>
            </a:r>
            <a:r>
              <a:rPr lang="en-US" altLang="ko-KR" sz="1050" dirty="0">
                <a:effectLst/>
              </a:rPr>
              <a:t>. </a:t>
            </a:r>
            <a:r>
              <a:rPr lang="ko-KR" altLang="en-US" sz="1050" dirty="0">
                <a:effectLst/>
              </a:rPr>
              <a:t>데이터는 향후 다양한 분야에서 활용될 수 있으며</a:t>
            </a:r>
            <a:r>
              <a:rPr lang="en-US" altLang="ko-KR" sz="1050" dirty="0">
                <a:effectLst/>
              </a:rPr>
              <a:t>, </a:t>
            </a:r>
            <a:r>
              <a:rPr lang="ko-KR" altLang="en-US" sz="1050" dirty="0">
                <a:effectLst/>
              </a:rPr>
              <a:t>부동산 시장의 전반적인 이해와 </a:t>
            </a:r>
            <a:endParaRPr lang="en-US" altLang="ko-KR" sz="1050" dirty="0">
              <a:effectLst/>
            </a:endParaRPr>
          </a:p>
          <a:p>
            <a:pPr marL="0" indent="0" fontAlgn="t">
              <a:spcBef>
                <a:spcPts val="0"/>
              </a:spcBef>
              <a:buNone/>
            </a:pPr>
            <a:r>
              <a:rPr lang="ko-KR" altLang="en-US" sz="1050" dirty="0">
                <a:effectLst/>
              </a:rPr>
              <a:t>투명성을 향상시키는 데 기여합니다</a:t>
            </a:r>
            <a:r>
              <a:rPr lang="en-US" altLang="ko-KR" sz="1050" dirty="0">
                <a:effectLst/>
              </a:rPr>
              <a:t>.</a:t>
            </a: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6B32D732-6526-7FD7-2063-CC913662B55B}"/>
              </a:ext>
            </a:extLst>
          </p:cNvPr>
          <p:cNvSpPr/>
          <p:nvPr/>
        </p:nvSpPr>
        <p:spPr>
          <a:xfrm>
            <a:off x="6395495" y="2973129"/>
            <a:ext cx="4783238" cy="1473887"/>
          </a:xfrm>
          <a:prstGeom prst="roundRect">
            <a:avLst>
              <a:gd name="adj" fmla="val 935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2" name="내용 개체 틀 4">
            <a:extLst>
              <a:ext uri="{FF2B5EF4-FFF2-40B4-BE49-F238E27FC236}">
                <a16:creationId xmlns:a16="http://schemas.microsoft.com/office/drawing/2014/main" id="{7F3EA383-A20E-CD2F-ECC0-30FBFE9B9291}"/>
              </a:ext>
            </a:extLst>
          </p:cNvPr>
          <p:cNvSpPr txBox="1">
            <a:spLocks/>
          </p:cNvSpPr>
          <p:nvPr/>
        </p:nvSpPr>
        <p:spPr>
          <a:xfrm>
            <a:off x="6708099" y="3242180"/>
            <a:ext cx="3510781" cy="221599"/>
          </a:xfrm>
          <a:prstGeom prst="rect">
            <a:avLst/>
          </a:prstGeom>
        </p:spPr>
        <p:txBody>
          <a:bodyPr vert="horz" lIns="36000" tIns="0" rIns="3600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전세사기 예방 및 금융 지원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12B27982-455E-3A1D-B474-3006925D62BF}"/>
              </a:ext>
            </a:extLst>
          </p:cNvPr>
          <p:cNvSpPr txBox="1">
            <a:spLocks/>
          </p:cNvSpPr>
          <p:nvPr/>
        </p:nvSpPr>
        <p:spPr>
          <a:xfrm>
            <a:off x="6812268" y="3549370"/>
            <a:ext cx="4158030" cy="535999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t">
              <a:spcBef>
                <a:spcPts val="0"/>
              </a:spcBef>
              <a:buNone/>
            </a:pPr>
            <a:r>
              <a:rPr lang="ko-KR" altLang="en-US" sz="1050" dirty="0">
                <a:effectLst/>
              </a:rPr>
              <a:t>어플리케이션은 사용자가 전세 계약을 체결하기 전에 등기부등본을 통해 재산의 권리 상태를 확인할 수 있게 하여 전세사기를 예방합니다</a:t>
            </a:r>
            <a:endParaRPr lang="en-US" altLang="ko-KR" sz="1050" dirty="0">
              <a:effectLst/>
            </a:endParaRPr>
          </a:p>
          <a:p>
            <a:pPr marL="0" indent="0" fontAlgn="t">
              <a:spcBef>
                <a:spcPts val="0"/>
              </a:spcBef>
              <a:buNone/>
            </a:pPr>
            <a:r>
              <a:rPr lang="en-US" altLang="ko-KR" sz="1050" dirty="0">
                <a:effectLst/>
              </a:rPr>
              <a:t>. </a:t>
            </a:r>
            <a:r>
              <a:rPr lang="ko-KR" altLang="en-US" sz="1050" dirty="0">
                <a:effectLst/>
              </a:rPr>
              <a:t>또한</a:t>
            </a:r>
            <a:r>
              <a:rPr lang="en-US" altLang="ko-KR" sz="1050" dirty="0">
                <a:effectLst/>
              </a:rPr>
              <a:t>, </a:t>
            </a:r>
            <a:r>
              <a:rPr lang="ko-KR" altLang="en-US" sz="1050" dirty="0">
                <a:effectLst/>
              </a:rPr>
              <a:t>적합한 주택담보대출이나 전세대출 상품을 추천</a:t>
            </a:r>
            <a:r>
              <a:rPr lang="en-US" altLang="ko-KR" sz="1050" dirty="0">
                <a:effectLst/>
              </a:rPr>
              <a:t> </a:t>
            </a:r>
            <a:r>
              <a:rPr lang="ko-KR" altLang="en-US" sz="1050" dirty="0">
                <a:effectLst/>
              </a:rPr>
              <a:t>받을 수 있도록 연계 서비스를 제공하여 금융적 지원을 강화합니다</a:t>
            </a:r>
            <a:r>
              <a:rPr lang="en-US" altLang="ko-KR" sz="1050" dirty="0">
                <a:effectLst/>
              </a:rPr>
              <a:t>.</a:t>
            </a: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3043BD2F-E136-99A7-3506-2EE5D0FC661A}"/>
              </a:ext>
            </a:extLst>
          </p:cNvPr>
          <p:cNvSpPr/>
          <p:nvPr/>
        </p:nvSpPr>
        <p:spPr>
          <a:xfrm>
            <a:off x="6372346" y="4726959"/>
            <a:ext cx="4783238" cy="1473887"/>
          </a:xfrm>
          <a:prstGeom prst="roundRect">
            <a:avLst>
              <a:gd name="adj" fmla="val 935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6" name="내용 개체 틀 4">
            <a:extLst>
              <a:ext uri="{FF2B5EF4-FFF2-40B4-BE49-F238E27FC236}">
                <a16:creationId xmlns:a16="http://schemas.microsoft.com/office/drawing/2014/main" id="{3A4F2AD9-2665-DB3F-C212-B875D75D99C0}"/>
              </a:ext>
            </a:extLst>
          </p:cNvPr>
          <p:cNvSpPr txBox="1">
            <a:spLocks/>
          </p:cNvSpPr>
          <p:nvPr/>
        </p:nvSpPr>
        <p:spPr>
          <a:xfrm>
            <a:off x="6684950" y="4996010"/>
            <a:ext cx="3510781" cy="221599"/>
          </a:xfrm>
          <a:prstGeom prst="rect">
            <a:avLst/>
          </a:prstGeom>
        </p:spPr>
        <p:txBody>
          <a:bodyPr vert="horz" lIns="36000" tIns="0" rIns="3600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시장 및 사회적 신뢰 구축</a:t>
            </a:r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7DA1474E-F997-3355-D050-BA6C505A5444}"/>
              </a:ext>
            </a:extLst>
          </p:cNvPr>
          <p:cNvSpPr txBox="1">
            <a:spLocks/>
          </p:cNvSpPr>
          <p:nvPr/>
        </p:nvSpPr>
        <p:spPr>
          <a:xfrm>
            <a:off x="6789119" y="5303200"/>
            <a:ext cx="4158030" cy="535999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t">
              <a:spcBef>
                <a:spcPts val="0"/>
              </a:spcBef>
              <a:buNone/>
            </a:pPr>
            <a:r>
              <a:rPr lang="ko-KR" altLang="en-US" sz="1050" dirty="0">
                <a:effectLst/>
              </a:rPr>
              <a:t>사용자들이 어플리케이션을 통해 신뢰할 수 있는 정보와 서비스를 </a:t>
            </a:r>
            <a:endParaRPr lang="en-US" altLang="ko-KR" sz="1050" dirty="0">
              <a:effectLst/>
            </a:endParaRPr>
          </a:p>
          <a:p>
            <a:pPr marL="0" indent="0" fontAlgn="t">
              <a:spcBef>
                <a:spcPts val="0"/>
              </a:spcBef>
              <a:buNone/>
            </a:pPr>
            <a:r>
              <a:rPr lang="ko-KR" altLang="en-US" sz="1050" dirty="0">
                <a:effectLst/>
              </a:rPr>
              <a:t>받게 되면</a:t>
            </a:r>
            <a:r>
              <a:rPr lang="en-US" altLang="ko-KR" sz="1050" dirty="0">
                <a:effectLst/>
              </a:rPr>
              <a:t>, </a:t>
            </a:r>
            <a:r>
              <a:rPr lang="ko-KR" altLang="en-US" sz="1050" dirty="0">
                <a:effectLst/>
              </a:rPr>
              <a:t>부동산 시장 전체의 신뢰성이 증가합니다</a:t>
            </a:r>
            <a:r>
              <a:rPr lang="en-US" altLang="ko-KR" sz="1050" dirty="0">
                <a:effectLst/>
              </a:rPr>
              <a:t>. </a:t>
            </a:r>
            <a:r>
              <a:rPr lang="ko-KR" altLang="en-US" sz="1050" dirty="0">
                <a:effectLst/>
              </a:rPr>
              <a:t>이는 장기적으로 시장의 건전성을 증진시키고</a:t>
            </a:r>
            <a:r>
              <a:rPr lang="en-US" altLang="ko-KR" sz="1050" dirty="0">
                <a:effectLst/>
              </a:rPr>
              <a:t>, </a:t>
            </a:r>
            <a:r>
              <a:rPr lang="ko-KR" altLang="en-US" sz="1050" dirty="0">
                <a:effectLst/>
              </a:rPr>
              <a:t>부동산 관련 사기 및 분쟁의 감소를 </a:t>
            </a:r>
            <a:endParaRPr lang="en-US" altLang="ko-KR" sz="1050" dirty="0">
              <a:effectLst/>
            </a:endParaRPr>
          </a:p>
          <a:p>
            <a:pPr marL="0" indent="0" fontAlgn="t">
              <a:spcBef>
                <a:spcPts val="0"/>
              </a:spcBef>
              <a:buNone/>
            </a:pPr>
            <a:r>
              <a:rPr lang="ko-KR" altLang="en-US" sz="1050" dirty="0">
                <a:effectLst/>
              </a:rPr>
              <a:t>이끌어내는 긍정적인 사회적 변화를 촉진합니다</a:t>
            </a:r>
            <a:r>
              <a:rPr lang="en-US" altLang="ko-KR" sz="1050" dirty="0">
                <a:effectLst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7281C8-0BC1-9F35-6BAD-E2D69FC53140}"/>
              </a:ext>
            </a:extLst>
          </p:cNvPr>
          <p:cNvSpPr txBox="1"/>
          <p:nvPr/>
        </p:nvSpPr>
        <p:spPr>
          <a:xfrm>
            <a:off x="840108" y="1912598"/>
            <a:ext cx="10511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lang="ko-KR" altLang="en-US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부동산 시장에서의 정보 비대칭 문제를 해소하고</a:t>
            </a:r>
            <a:r>
              <a:rPr lang="en-US" altLang="ko-KR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모든 계층의 사용자</a:t>
            </a:r>
            <a:r>
              <a:rPr lang="en-US" altLang="ko-KR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특히 사회초년생이 안전하고 투명한 거래를 진행할 수 있는 환경을 조성함으로써 광범위한 사회적 및 경제적 이득을 창출하겠습니다</a:t>
            </a:r>
            <a:r>
              <a:rPr lang="en-US" altLang="ko-KR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09269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0E4CAD-D9E4-AB7A-B9C6-99A02B95D8F8}"/>
              </a:ext>
            </a:extLst>
          </p:cNvPr>
          <p:cNvSpPr txBox="1"/>
          <p:nvPr/>
        </p:nvSpPr>
        <p:spPr>
          <a:xfrm>
            <a:off x="1752035" y="2230729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팀역량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0EA98-6B22-DA60-6C7E-8A8ABE584DBD}"/>
              </a:ext>
            </a:extLst>
          </p:cNvPr>
          <p:cNvSpPr txBox="1"/>
          <p:nvPr/>
        </p:nvSpPr>
        <p:spPr>
          <a:xfrm>
            <a:off x="631767" y="2046063"/>
            <a:ext cx="1207062" cy="101566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r>
              <a:rPr lang="en-US" altLang="ko-KR" sz="6600" b="1" i="0" dirty="0">
                <a:solidFill>
                  <a:srgbClr val="1B479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VI.</a:t>
            </a:r>
            <a:endParaRPr kumimoji="1" lang="ko-KR" altLang="en-US" sz="6600" b="1" dirty="0">
              <a:solidFill>
                <a:srgbClr val="1B4794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" name="그림 2" descr="의류, 그래픽, 사람, 클립아트이(가) 표시된 사진&#10;&#10;자동 생성된 설명">
            <a:extLst>
              <a:ext uri="{FF2B5EF4-FFF2-40B4-BE49-F238E27FC236}">
                <a16:creationId xmlns:a16="http://schemas.microsoft.com/office/drawing/2014/main" id="{7B1FAFCB-C453-543C-FBD1-F6D0FDD2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46" y="1921396"/>
            <a:ext cx="6051687" cy="44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C6B4B-B892-234B-39A2-95F4C5C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팀원정보</a:t>
            </a: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85744000-88FC-B175-EEFF-8317B7F2BFEF}"/>
              </a:ext>
            </a:extLst>
          </p:cNvPr>
          <p:cNvSpPr txBox="1">
            <a:spLocks/>
          </p:cNvSpPr>
          <p:nvPr/>
        </p:nvSpPr>
        <p:spPr>
          <a:xfrm>
            <a:off x="5711099" y="1312215"/>
            <a:ext cx="1440000" cy="3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김정한</a:t>
            </a:r>
            <a:endParaRPr lang="en-US" altLang="ko-KR" sz="1800" b="1" dirty="0">
              <a:solidFill>
                <a:srgbClr val="141413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85B86F-7AE2-42AA-9014-78E252C65251}"/>
              </a:ext>
            </a:extLst>
          </p:cNvPr>
          <p:cNvSpPr txBox="1">
            <a:spLocks/>
          </p:cNvSpPr>
          <p:nvPr/>
        </p:nvSpPr>
        <p:spPr>
          <a:xfrm>
            <a:off x="5711099" y="1656401"/>
            <a:ext cx="5747959" cy="1031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900" dirty="0">
                <a:ea typeface="S-Core Dream 3 Light"/>
              </a:rPr>
              <a:t>IT기업 재직중 </a:t>
            </a:r>
            <a:r>
              <a:rPr kumimoji="1" lang="en-US" altLang="ko-KR" sz="900" dirty="0">
                <a:ea typeface="S-Core Dream 3 Light"/>
              </a:rPr>
              <a:t>/</a:t>
            </a:r>
            <a:r>
              <a:rPr kumimoji="1" lang="ko-KR" altLang="en-US" sz="900" dirty="0">
                <a:ea typeface="S-Core Dream 3 Light"/>
              </a:rPr>
              <a:t> 언론진흥재단 </a:t>
            </a:r>
            <a:r>
              <a:rPr kumimoji="1" lang="en-US" altLang="ko-KR" sz="900" dirty="0">
                <a:ea typeface="S-Core Dream 3 Light"/>
              </a:rPr>
              <a:t>AI</a:t>
            </a:r>
            <a:r>
              <a:rPr kumimoji="1" lang="ko-KR" altLang="en-US" sz="900" dirty="0">
                <a:ea typeface="S-Core Dream 3 Light"/>
              </a:rPr>
              <a:t>시대 뉴스저작권 포럼 </a:t>
            </a:r>
            <a:r>
              <a:rPr kumimoji="1" lang="en-US" altLang="ko-KR" sz="900" dirty="0">
                <a:ea typeface="S-Core Dream 3 Light"/>
              </a:rPr>
              <a:t>AI</a:t>
            </a:r>
            <a:r>
              <a:rPr kumimoji="1" lang="ko-KR" altLang="en-US" sz="900" dirty="0">
                <a:ea typeface="S-Core Dream 3 Light"/>
              </a:rPr>
              <a:t>준칙위원</a:t>
            </a:r>
            <a:endParaRPr kumimoji="1" lang="en-US" altLang="ko-KR" sz="900" dirty="0">
              <a:ea typeface="S-Core Dream 3 Light"/>
            </a:endParaRPr>
          </a:p>
          <a:p>
            <a:r>
              <a:rPr kumimoji="1" lang="en-US" altLang="ko-KR" sz="900" dirty="0">
                <a:ea typeface="S-Core Dream 3 Light"/>
              </a:rPr>
              <a:t>10</a:t>
            </a:r>
            <a:r>
              <a:rPr kumimoji="1" lang="ko-KR" altLang="en-US" sz="900" dirty="0">
                <a:ea typeface="S-Core Dream 3 Light"/>
              </a:rPr>
              <a:t>년 이상의 스타트업 창업 및 운영경험</a:t>
            </a:r>
            <a:endParaRPr lang="en-US" altLang="ko-KR" sz="900" dirty="0">
              <a:ea typeface="S-Core Dream 3 Light"/>
            </a:endParaRPr>
          </a:p>
          <a:p>
            <a:r>
              <a:rPr kumimoji="1" lang="en-US" altLang="ko-KR" sz="900" dirty="0">
                <a:ea typeface="S-Core Dream 3 Light"/>
              </a:rPr>
              <a:t>AI기반 </a:t>
            </a:r>
            <a:r>
              <a:rPr kumimoji="1" lang="ko-KR" altLang="en-US" sz="900" dirty="0">
                <a:ea typeface="S-Core Dream 3 Light"/>
              </a:rPr>
              <a:t>이상거래 탐지부문 </a:t>
            </a:r>
            <a:endParaRPr kumimoji="1" lang="en-US" altLang="ko-KR" sz="900" dirty="0">
              <a:ea typeface="S-Core Dream 3 Light"/>
            </a:endParaRPr>
          </a:p>
          <a:p>
            <a:r>
              <a:rPr kumimoji="1" lang="en-US" altLang="ko-KR" sz="900" dirty="0">
                <a:ea typeface="S-Core Dream 3 Light"/>
              </a:rPr>
              <a:t>금융권 프로젝트 및 AML</a:t>
            </a:r>
            <a:r>
              <a:rPr kumimoji="1" lang="ko-KR" altLang="en-US" sz="900" dirty="0">
                <a:ea typeface="S-Core Dream 3 Light"/>
              </a:rPr>
              <a:t>솔루션 개발</a:t>
            </a:r>
            <a:endParaRPr lang="en-US" altLang="ko-KR" sz="900" dirty="0">
              <a:ea typeface="S-Core Dream 3 Ligh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3C022B1-439F-C9C2-0712-B0C27EFE7F93}"/>
              </a:ext>
            </a:extLst>
          </p:cNvPr>
          <p:cNvSpPr>
            <a:spLocks noChangeAspect="1"/>
          </p:cNvSpPr>
          <p:nvPr/>
        </p:nvSpPr>
        <p:spPr>
          <a:xfrm>
            <a:off x="3925268" y="155283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9E5EF1D-9434-9F0E-3438-3CC51F411F72}"/>
              </a:ext>
            </a:extLst>
          </p:cNvPr>
          <p:cNvSpPr txBox="1">
            <a:spLocks/>
          </p:cNvSpPr>
          <p:nvPr/>
        </p:nvSpPr>
        <p:spPr>
          <a:xfrm>
            <a:off x="176838" y="3502536"/>
            <a:ext cx="3284445" cy="12944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>
                <a:latin typeface="S-Core Dream 5 Medium" panose="020B0503030302020204" pitchFamily="34" charset="-127"/>
                <a:ea typeface="S-Core Dream 5 Medium"/>
              </a:rPr>
              <a:t>우리는 각자의 분야에서 쌓아온 </a:t>
            </a:r>
            <a:endParaRPr lang="ko-KR" dirty="0">
              <a:ea typeface="S-Core Dream 5 Medium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>
                <a:latin typeface="S-Core Dream 5 Medium" panose="020B0503030302020204" pitchFamily="34" charset="-127"/>
                <a:ea typeface="S-Core Dream 5 Medium"/>
              </a:rPr>
              <a:t>풍부한 경험과 전문성을 바탕으로</a:t>
            </a:r>
            <a:r>
              <a:rPr lang="en-US" altLang="ko-KR" sz="1600" dirty="0">
                <a:latin typeface="S-Core Dream 5 Medium" panose="020B0503030302020204" pitchFamily="34" charset="-127"/>
                <a:ea typeface="S-Core Dream 5 Medium"/>
              </a:rPr>
              <a:t>,</a:t>
            </a:r>
            <a:endParaRPr lang="en-US" altLang="ko-KR" dirty="0">
              <a:latin typeface="S-Core Dream 5 Medium" panose="020B0503030302020204" pitchFamily="34" charset="-127"/>
              <a:ea typeface="S-Core Dream 5 Medium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dirty="0">
                <a:latin typeface="S-Core Dream 5 Medium" panose="020B0503030302020204" pitchFamily="34" charset="-127"/>
                <a:ea typeface="S-Core Dream 5 Medium"/>
              </a:rPr>
              <a:t> AI</a:t>
            </a:r>
            <a:r>
              <a:rPr lang="ko-KR" altLang="en-US" sz="1600" dirty="0">
                <a:latin typeface="S-Core Dream 5 Medium" panose="020B0503030302020204" pitchFamily="34" charset="-127"/>
                <a:ea typeface="S-Core Dream 5 Medium"/>
              </a:rPr>
              <a:t>기술로 부동산산업영역에서 </a:t>
            </a:r>
            <a:endParaRPr lang="en-US" altLang="ko-KR" dirty="0">
              <a:latin typeface="S-Core Dream 5 Medium" panose="020B0503030302020204" pitchFamily="34" charset="-127"/>
              <a:ea typeface="S-Core Dream 5 Medium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S-Core Dream 5 Medium" panose="020B0503030302020204" pitchFamily="34" charset="-127"/>
                <a:ea typeface="S-Core Dream 5 Medium"/>
              </a:rPr>
              <a:t>혁신을 만들겠습니다</a:t>
            </a:r>
            <a:r>
              <a:rPr lang="en-US" altLang="ko-KR" sz="1600" dirty="0">
                <a:latin typeface="S-Core Dream 5 Medium" panose="020B0503030302020204" pitchFamily="34" charset="-127"/>
                <a:ea typeface="S-Core Dream 5 Medium"/>
              </a:rPr>
              <a:t>.</a:t>
            </a:r>
            <a:endParaRPr lang="en-US" dirty="0">
              <a:ea typeface="S-Core Dream 5 Medium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486DC226-BE09-7FFC-F9B5-D47E940AA5BE}"/>
              </a:ext>
            </a:extLst>
          </p:cNvPr>
          <p:cNvSpPr txBox="1">
            <a:spLocks/>
          </p:cNvSpPr>
          <p:nvPr/>
        </p:nvSpPr>
        <p:spPr>
          <a:xfrm>
            <a:off x="5711099" y="3000572"/>
            <a:ext cx="1440000" cy="3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조수현</a:t>
            </a:r>
            <a:endParaRPr lang="en-US" altLang="ko-KR" sz="1800" b="1" dirty="0">
              <a:solidFill>
                <a:srgbClr val="141413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045FFC2-5564-A751-E739-AFA85600F255}"/>
              </a:ext>
            </a:extLst>
          </p:cNvPr>
          <p:cNvSpPr txBox="1">
            <a:spLocks/>
          </p:cNvSpPr>
          <p:nvPr/>
        </p:nvSpPr>
        <p:spPr>
          <a:xfrm>
            <a:off x="5711099" y="3336099"/>
            <a:ext cx="5330103" cy="16295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>
                <a:ea typeface="S-Core Dream 3 Light"/>
              </a:rPr>
              <a:t>금융권 대기업 데이터사이언티스트 / 명지대학교 AI정보과학전공 겸임교수</a:t>
            </a:r>
            <a:endParaRPr lang="ko-KR" altLang="en-US" sz="1000" dirty="0"/>
          </a:p>
          <a:p>
            <a:r>
              <a:rPr lang="en-US" altLang="ko-KR" sz="1000" dirty="0">
                <a:ea typeface="S-Core Dream 3 Light"/>
              </a:rPr>
              <a:t>성균관대학교 인공지능융합학과 박사 수료</a:t>
            </a:r>
          </a:p>
          <a:p>
            <a:r>
              <a:rPr lang="en-US" altLang="ko-KR" sz="1000" dirty="0">
                <a:ea typeface="S-Core Dream 3 Light"/>
              </a:rPr>
              <a:t>성균관대학교 데이터사이언스융합학과 석사 졸업</a:t>
            </a:r>
          </a:p>
          <a:p>
            <a:r>
              <a:rPr lang="en-US" sz="1000" dirty="0">
                <a:ea typeface="S-Core Dream 3 Light"/>
              </a:rPr>
              <a:t>“데이터 자격 검정 전문위원” 실기시험 기술위원 (</a:t>
            </a:r>
            <a:r>
              <a:rPr lang="ko-KR" altLang="en-US" sz="1000" dirty="0">
                <a:ea typeface="S-Core Dream 3 Light"/>
              </a:rPr>
              <a:t>한국데이터산업진흥원</a:t>
            </a:r>
            <a:r>
              <a:rPr lang="en-US" sz="1000" dirty="0">
                <a:ea typeface="S-Core Dream 3 Light"/>
              </a:rPr>
              <a:t>)</a:t>
            </a:r>
            <a:endParaRPr lang="ko-KR" altLang="en-US" sz="1000" dirty="0">
              <a:ea typeface="S-Core Dream 3 Light"/>
            </a:endParaRPr>
          </a:p>
          <a:p>
            <a:r>
              <a:rPr lang="en-US" sz="1000" dirty="0">
                <a:ea typeface="S-Core Dream 3 Light"/>
              </a:rPr>
              <a:t>KCI </a:t>
            </a:r>
            <a:r>
              <a:rPr lang="ko-KR" altLang="en-US" sz="1000" dirty="0">
                <a:ea typeface="S-Core Dream 3 Light"/>
              </a:rPr>
              <a:t>및</a:t>
            </a:r>
            <a:r>
              <a:rPr lang="en-US" sz="1000" dirty="0">
                <a:ea typeface="S-Core Dream 3 Light"/>
              </a:rPr>
              <a:t> SCI </a:t>
            </a:r>
            <a:r>
              <a:rPr lang="ko-KR" altLang="en-US" sz="1000" dirty="0">
                <a:ea typeface="S-Core Dream 3 Light"/>
              </a:rPr>
              <a:t>논문</a:t>
            </a:r>
            <a:r>
              <a:rPr lang="en-US" sz="1000" dirty="0">
                <a:ea typeface="S-Core Dream 3 Light"/>
              </a:rPr>
              <a:t> </a:t>
            </a:r>
            <a:r>
              <a:rPr lang="ko-KR" altLang="en-US" sz="1000" dirty="0">
                <a:ea typeface="S-Core Dream 3 Light"/>
              </a:rPr>
              <a:t>게재</a:t>
            </a:r>
          </a:p>
          <a:p>
            <a:r>
              <a:rPr lang="en-US" altLang="ko-KR" sz="1000" dirty="0">
                <a:ea typeface="S-Core Dream 3 Light"/>
              </a:rPr>
              <a:t>인공지능 기반 특허 다수 출원 및 등록</a:t>
            </a:r>
          </a:p>
          <a:p>
            <a:r>
              <a:rPr lang="en-US" altLang="ko-KR" sz="1000" dirty="0">
                <a:ea typeface="S-Core Dream 3 Light"/>
              </a:rPr>
              <a:t>정보처리기사  자격증 수험서 책 2권 출판</a:t>
            </a:r>
            <a:endParaRPr lang="en-US" altLang="ko-KR" sz="1000" dirty="0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895E8780-438D-FD00-7813-048EF0A527E9}"/>
              </a:ext>
            </a:extLst>
          </p:cNvPr>
          <p:cNvSpPr txBox="1">
            <a:spLocks/>
          </p:cNvSpPr>
          <p:nvPr/>
        </p:nvSpPr>
        <p:spPr>
          <a:xfrm>
            <a:off x="5711099" y="5302031"/>
            <a:ext cx="1440000" cy="3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김현종</a:t>
            </a:r>
            <a:endParaRPr lang="en-US" altLang="ko-KR" sz="1800" b="1" dirty="0">
              <a:solidFill>
                <a:srgbClr val="141413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F09FA43-0DF9-D657-1C59-704D6775767B}"/>
              </a:ext>
            </a:extLst>
          </p:cNvPr>
          <p:cNvSpPr txBox="1">
            <a:spLocks/>
          </p:cNvSpPr>
          <p:nvPr/>
        </p:nvSpPr>
        <p:spPr>
          <a:xfrm>
            <a:off x="5711099" y="5646217"/>
            <a:ext cx="5330103" cy="10407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900" dirty="0">
                <a:ea typeface="S-Core Dream 3 Light"/>
              </a:rPr>
              <a:t>공공기관 </a:t>
            </a:r>
            <a:r>
              <a:rPr kumimoji="1" lang="en-US" altLang="ko-KR" sz="900" dirty="0">
                <a:ea typeface="S-Core Dream 3 Light"/>
              </a:rPr>
              <a:t>AI</a:t>
            </a:r>
            <a:r>
              <a:rPr kumimoji="1" lang="ko-KR" altLang="en-US" sz="900" dirty="0">
                <a:ea typeface="S-Core Dream 3 Light"/>
              </a:rPr>
              <a:t> 데이터사이언티스트</a:t>
            </a:r>
          </a:p>
          <a:p>
            <a:r>
              <a:rPr lang="ko-KR" altLang="en-US" sz="900" dirty="0">
                <a:ea typeface="S-Core Dream 3 Light"/>
              </a:rPr>
              <a:t>성균관대학교</a:t>
            </a:r>
            <a:r>
              <a:rPr lang="en-US" altLang="ko-KR" sz="900" dirty="0">
                <a:ea typeface="S-Core Dream 3 Light"/>
              </a:rPr>
              <a:t> </a:t>
            </a:r>
            <a:r>
              <a:rPr lang="ko-KR" altLang="en-US" sz="900" dirty="0">
                <a:ea typeface="S-Core Dream 3 Light"/>
              </a:rPr>
              <a:t>인공지능융합학과</a:t>
            </a:r>
            <a:r>
              <a:rPr lang="en-US" altLang="ko-KR" sz="900" dirty="0">
                <a:ea typeface="S-Core Dream 3 Light"/>
              </a:rPr>
              <a:t> 석사 재학</a:t>
            </a:r>
            <a:endParaRPr lang="ko-KR" altLang="en-US" sz="900" dirty="0"/>
          </a:p>
          <a:p>
            <a:r>
              <a:rPr lang="en-US" altLang="ko-KR" sz="900" dirty="0">
                <a:ea typeface="S-Core Dream 3 Light"/>
              </a:rPr>
              <a:t>금융권 재직 경력</a:t>
            </a:r>
            <a:endParaRPr lang="en-US" altLang="ko-KR" sz="900" dirty="0"/>
          </a:p>
          <a:p>
            <a:r>
              <a:rPr lang="ko-KR" altLang="en-US" sz="900" dirty="0">
                <a:ea typeface="S-Core Dream 3 Light"/>
              </a:rPr>
              <a:t>다년간 </a:t>
            </a:r>
            <a:r>
              <a:rPr lang="en-US" altLang="ko-KR" sz="900" dirty="0">
                <a:ea typeface="S-Core Dream 3 Light"/>
              </a:rPr>
              <a:t>스타트업  개발 경</a:t>
            </a:r>
            <a:r>
              <a:rPr lang="ko-KR" altLang="en-US" sz="900" dirty="0">
                <a:ea typeface="S-Core Dream 3 Light"/>
              </a:rPr>
              <a:t>력</a:t>
            </a:r>
            <a:r>
              <a:rPr lang="en-US" altLang="ko-KR" sz="900" dirty="0">
                <a:ea typeface="S-Core Dream 3 Light"/>
              </a:rPr>
              <a:t> </a:t>
            </a:r>
            <a:endParaRPr lang="en-US" altLang="ko-KR" sz="900" dirty="0"/>
          </a:p>
        </p:txBody>
      </p:sp>
      <p:pic>
        <p:nvPicPr>
          <p:cNvPr id="8" name="그림 7" descr="인간의 얼굴, 안경, 사람, 의류이(가) 표시된 사진&#10;&#10;자동 생성된 설명">
            <a:extLst>
              <a:ext uri="{FF2B5EF4-FFF2-40B4-BE49-F238E27FC236}">
                <a16:creationId xmlns:a16="http://schemas.microsoft.com/office/drawing/2014/main" id="{E4A4E07C-16CE-AC8C-CD6F-C47896DB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775" y="1389106"/>
            <a:ext cx="1465915" cy="1706872"/>
          </a:xfrm>
          <a:prstGeom prst="rect">
            <a:avLst/>
          </a:prstGeom>
        </p:spPr>
      </p:pic>
      <p:pic>
        <p:nvPicPr>
          <p:cNvPr id="6" name="그림 5" descr="사람, 의류, 슈트, 인간의 얼굴이(가) 표시된 사진&#10;&#10;자동 생성된 설명">
            <a:extLst>
              <a:ext uri="{FF2B5EF4-FFF2-40B4-BE49-F238E27FC236}">
                <a16:creationId xmlns:a16="http://schemas.microsoft.com/office/drawing/2014/main" id="{280685DD-7320-252E-C827-C1380EE51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330" y="3217475"/>
            <a:ext cx="1470314" cy="1706872"/>
          </a:xfrm>
          <a:prstGeom prst="rect">
            <a:avLst/>
          </a:prstGeom>
        </p:spPr>
      </p:pic>
      <p:pic>
        <p:nvPicPr>
          <p:cNvPr id="7" name="그림 6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707DC155-D473-4ED0-D7E0-88817191C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846" y="4935283"/>
            <a:ext cx="1482447" cy="170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4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BDC4EA58-EDFA-9C0F-4CCA-49C6B2D205FE}"/>
              </a:ext>
            </a:extLst>
          </p:cNvPr>
          <p:cNvSpPr txBox="1">
            <a:spLocks/>
          </p:cNvSpPr>
          <p:nvPr/>
        </p:nvSpPr>
        <p:spPr>
          <a:xfrm>
            <a:off x="1321834" y="3429000"/>
            <a:ext cx="9548332" cy="1140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생성형 인공지능기술을 부동산 도메인영역에 적용하여</a:t>
            </a:r>
            <a:r>
              <a:rPr lang="en-US" altLang="ko-KR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서비스레벨에서 </a:t>
            </a:r>
            <a:r>
              <a:rPr lang="en-US" altLang="ko-KR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lang="ko-KR" altLang="en-US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혁신을 만들어 나가겠습니다</a:t>
            </a:r>
            <a:r>
              <a:rPr lang="en-US" altLang="ko-KR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 </a:t>
            </a:r>
            <a:endParaRPr lang="ko-KR" altLang="en-US" b="1" dirty="0">
              <a:solidFill>
                <a:srgbClr val="1B4794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07262B0-A536-FB76-76ED-2184BF685951}"/>
              </a:ext>
            </a:extLst>
          </p:cNvPr>
          <p:cNvSpPr txBox="1">
            <a:spLocks/>
          </p:cNvSpPr>
          <p:nvPr/>
        </p:nvSpPr>
        <p:spPr>
          <a:xfrm>
            <a:off x="1321834" y="4704512"/>
            <a:ext cx="9548332" cy="4444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ko-KR" altLang="en-US" sz="20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감사합니다</a:t>
            </a:r>
            <a:r>
              <a:rPr lang="en-US" altLang="ko-KR" sz="20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endParaRPr lang="ko-KR" altLang="en-US" sz="2000" b="1" dirty="0">
              <a:solidFill>
                <a:srgbClr val="1B4794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DD508-3245-332B-0F51-0FE168A74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3" t="19737" r="18471" b="23874"/>
          <a:stretch/>
        </p:blipFill>
        <p:spPr>
          <a:xfrm>
            <a:off x="5350329" y="1502228"/>
            <a:ext cx="1491343" cy="12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9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3306FB-9EFC-D0E0-A3B6-A286396746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3677" y="2334895"/>
            <a:ext cx="5647467" cy="6882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>
                <a:solidFill>
                  <a:srgbClr val="141413"/>
                </a:solidFill>
                <a:effectLst/>
              </a:rPr>
              <a:t>프롭테크 산업에 대한 투자액은 </a:t>
            </a:r>
            <a:r>
              <a:rPr lang="en-US" altLang="ko-KR" sz="1200" dirty="0">
                <a:solidFill>
                  <a:srgbClr val="141413"/>
                </a:solidFill>
                <a:effectLst/>
              </a:rPr>
              <a:t>2011</a:t>
            </a:r>
            <a:r>
              <a:rPr lang="ko-KR" altLang="en-US" sz="1200" dirty="0">
                <a:solidFill>
                  <a:srgbClr val="141413"/>
                </a:solidFill>
                <a:effectLst/>
              </a:rPr>
              <a:t>년 </a:t>
            </a:r>
            <a:r>
              <a:rPr lang="en-US" altLang="ko-KR" sz="1200" dirty="0">
                <a:solidFill>
                  <a:srgbClr val="141413"/>
                </a:solidFill>
                <a:effectLst/>
              </a:rPr>
              <a:t>15</a:t>
            </a:r>
            <a:r>
              <a:rPr lang="ko-KR" altLang="en-US" sz="1200" dirty="0">
                <a:solidFill>
                  <a:srgbClr val="141413"/>
                </a:solidFill>
                <a:effectLst/>
              </a:rPr>
              <a:t>억 원을 시작으로 </a:t>
            </a:r>
            <a:r>
              <a:rPr lang="en-US" altLang="ko-KR" sz="1200" dirty="0">
                <a:solidFill>
                  <a:srgbClr val="141413"/>
                </a:solidFill>
                <a:effectLst/>
              </a:rPr>
              <a:t>2021</a:t>
            </a:r>
            <a:r>
              <a:rPr lang="ko-KR" altLang="en-US" sz="1200" dirty="0">
                <a:solidFill>
                  <a:srgbClr val="141413"/>
                </a:solidFill>
                <a:effectLst/>
              </a:rPr>
              <a:t>년 </a:t>
            </a:r>
            <a:r>
              <a:rPr lang="en-US" altLang="ko-KR" sz="1200" dirty="0">
                <a:solidFill>
                  <a:srgbClr val="141413"/>
                </a:solidFill>
                <a:effectLst/>
              </a:rPr>
              <a:t>2</a:t>
            </a:r>
            <a:r>
              <a:rPr lang="ko-KR" altLang="en-US" sz="1200" dirty="0">
                <a:solidFill>
                  <a:srgbClr val="141413"/>
                </a:solidFill>
                <a:effectLst/>
              </a:rPr>
              <a:t>조 </a:t>
            </a:r>
            <a:r>
              <a:rPr lang="en-US" altLang="ko-KR" sz="1200" dirty="0">
                <a:solidFill>
                  <a:srgbClr val="141413"/>
                </a:solidFill>
                <a:effectLst/>
              </a:rPr>
              <a:t>6,943.7</a:t>
            </a:r>
            <a:r>
              <a:rPr lang="ko-KR" altLang="en-US" sz="1200" dirty="0">
                <a:solidFill>
                  <a:srgbClr val="141413"/>
                </a:solidFill>
                <a:effectLst/>
              </a:rPr>
              <a:t>억 원으로 정점을 기록하였으며</a:t>
            </a:r>
            <a:r>
              <a:rPr lang="en-US" altLang="ko-KR" sz="1200" dirty="0">
                <a:solidFill>
                  <a:srgbClr val="141413"/>
                </a:solidFill>
                <a:effectLst/>
              </a:rPr>
              <a:t>,</a:t>
            </a:r>
            <a:r>
              <a:rPr lang="ko-KR" altLang="en-US" sz="1200" dirty="0">
                <a:solidFill>
                  <a:srgbClr val="141413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272827"/>
                </a:solidFill>
                <a:effectLst/>
              </a:rPr>
              <a:t>2011</a:t>
            </a:r>
            <a:r>
              <a:rPr lang="ko-KR" altLang="en-US" sz="1200" dirty="0">
                <a:solidFill>
                  <a:srgbClr val="272827"/>
                </a:solidFill>
                <a:effectLst/>
              </a:rPr>
              <a:t>년</a:t>
            </a:r>
            <a:r>
              <a:rPr lang="en-US" altLang="ko-KR" sz="1200" dirty="0">
                <a:solidFill>
                  <a:srgbClr val="272827"/>
                </a:solidFill>
                <a:effectLst/>
              </a:rPr>
              <a:t>~2023</a:t>
            </a:r>
            <a:r>
              <a:rPr lang="ko-KR" altLang="en-US" sz="1200" dirty="0">
                <a:solidFill>
                  <a:srgbClr val="272827"/>
                </a:solidFill>
                <a:effectLst/>
              </a:rPr>
              <a:t>년 누적 투자 금액은 </a:t>
            </a:r>
            <a:r>
              <a:rPr lang="en-US" altLang="ko-KR" sz="1200" dirty="0">
                <a:solidFill>
                  <a:srgbClr val="272827"/>
                </a:solidFill>
                <a:effectLst/>
              </a:rPr>
              <a:t>5</a:t>
            </a:r>
            <a:r>
              <a:rPr lang="ko-KR" altLang="en-US" sz="1200" dirty="0">
                <a:solidFill>
                  <a:srgbClr val="272827"/>
                </a:solidFill>
                <a:effectLst/>
              </a:rPr>
              <a:t>조 </a:t>
            </a:r>
            <a:r>
              <a:rPr lang="en-US" altLang="ko-KR" sz="1200" dirty="0">
                <a:solidFill>
                  <a:srgbClr val="272827"/>
                </a:solidFill>
                <a:effectLst/>
              </a:rPr>
              <a:t>7,278.0</a:t>
            </a:r>
            <a:r>
              <a:rPr lang="ko-KR" altLang="en-US" sz="1200" dirty="0">
                <a:solidFill>
                  <a:srgbClr val="272827"/>
                </a:solidFill>
                <a:effectLst/>
              </a:rPr>
              <a:t>억 원이며 투자를 유치한 기업의 수는 같은 기간 누적 </a:t>
            </a:r>
            <a:r>
              <a:rPr lang="en-US" altLang="ko-KR" sz="1200" dirty="0">
                <a:solidFill>
                  <a:srgbClr val="272827"/>
                </a:solidFill>
                <a:effectLst/>
              </a:rPr>
              <a:t>138</a:t>
            </a:r>
            <a:r>
              <a:rPr lang="ko-KR" altLang="en-US" sz="1200" dirty="0">
                <a:solidFill>
                  <a:srgbClr val="272827"/>
                </a:solidFill>
                <a:effectLst/>
              </a:rPr>
              <a:t>개 사에 이른다</a:t>
            </a:r>
            <a:r>
              <a:rPr lang="en-US" altLang="ko-KR" sz="1200" dirty="0">
                <a:solidFill>
                  <a:srgbClr val="272827"/>
                </a:solidFill>
                <a:effectLst/>
              </a:rPr>
              <a:t>.</a:t>
            </a:r>
            <a:r>
              <a:rPr lang="ko-KR" altLang="en-US" sz="1200" dirty="0">
                <a:solidFill>
                  <a:srgbClr val="272827"/>
                </a:solidFill>
                <a:effectLst/>
              </a:rPr>
              <a:t> </a:t>
            </a:r>
            <a:r>
              <a:rPr lang="ko-KR" altLang="en-US" sz="1200" dirty="0">
                <a:solidFill>
                  <a:srgbClr val="141413"/>
                </a:solidFill>
                <a:effectLst/>
              </a:rPr>
              <a:t>최근 코르나</a:t>
            </a:r>
            <a:r>
              <a:rPr lang="en-US" altLang="ko-KR" sz="1200" dirty="0">
                <a:solidFill>
                  <a:srgbClr val="141413"/>
                </a:solidFill>
              </a:rPr>
              <a:t>19</a:t>
            </a:r>
            <a:r>
              <a:rPr lang="ko-KR" altLang="en-US" sz="1200" dirty="0">
                <a:solidFill>
                  <a:srgbClr val="141413"/>
                </a:solidFill>
              </a:rPr>
              <a:t>로 인해 최근 추춤하였으나</a:t>
            </a:r>
            <a:r>
              <a:rPr lang="en-US" altLang="ko-KR" sz="1200" dirty="0">
                <a:solidFill>
                  <a:srgbClr val="141413"/>
                </a:solidFill>
              </a:rPr>
              <a:t>,</a:t>
            </a:r>
            <a:r>
              <a:rPr lang="ko-KR" altLang="en-US" sz="1200" dirty="0">
                <a:solidFill>
                  <a:srgbClr val="141413"/>
                </a:solidFill>
              </a:rPr>
              <a:t>빠르게 성장할 것으로 예상되고 있다</a:t>
            </a:r>
            <a:endParaRPr lang="en-US" altLang="ko-KR" sz="1200" dirty="0">
              <a:solidFill>
                <a:srgbClr val="141413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4224AA-B4D3-2EBD-5BC6-336ECF38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시장현황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B7DA1-E124-D146-D4CB-EE5AEF0481B4}"/>
              </a:ext>
            </a:extLst>
          </p:cNvPr>
          <p:cNvSpPr txBox="1"/>
          <p:nvPr/>
        </p:nvSpPr>
        <p:spPr>
          <a:xfrm>
            <a:off x="5274654" y="500841"/>
            <a:ext cx="67592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kumimoji="1"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프롭테크 시장은 빠르게 성장하고 있으며</a:t>
            </a:r>
            <a:r>
              <a:rPr kumimoji="1" lang="en-US" altLang="ko-KR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 생성형 </a:t>
            </a:r>
            <a:r>
              <a:rPr kumimoji="1" lang="en-US" altLang="ko-KR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Ai</a:t>
            </a:r>
            <a:r>
              <a:rPr kumimoji="1"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의 등장과 </a:t>
            </a:r>
          </a:p>
          <a:p>
            <a:pPr algn="r"/>
            <a:r>
              <a:rPr kumimoji="1"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공공데이터 확대로 새로운 혁신이 기대됩니다</a:t>
            </a:r>
            <a:r>
              <a:rPr kumimoji="1" lang="en-US" altLang="ko-KR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67BBD2-3003-D490-55EA-2B949A2B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5" y="3023181"/>
            <a:ext cx="5706399" cy="3247391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8416BAF9-CCC5-E51D-77D0-3BF9FCC3C679}"/>
              </a:ext>
            </a:extLst>
          </p:cNvPr>
          <p:cNvSpPr txBox="1">
            <a:spLocks/>
          </p:cNvSpPr>
          <p:nvPr/>
        </p:nvSpPr>
        <p:spPr>
          <a:xfrm>
            <a:off x="6401546" y="4971040"/>
            <a:ext cx="5257800" cy="92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141413"/>
                </a:solidFill>
              </a:rPr>
              <a:t>금융규제개혁과 규제 샌드박스</a:t>
            </a:r>
            <a:r>
              <a:rPr lang="en-US" altLang="ko-KR" sz="1200" dirty="0">
                <a:solidFill>
                  <a:srgbClr val="141413"/>
                </a:solidFill>
              </a:rPr>
              <a:t>,</a:t>
            </a:r>
            <a:r>
              <a:rPr lang="ko-KR" altLang="en-US" sz="1200" dirty="0">
                <a:solidFill>
                  <a:srgbClr val="141413"/>
                </a:solidFill>
              </a:rPr>
              <a:t>  핀테크 활성화로 시장확대와 마이데이터 및 공공데이터 개방으로 금융서비스와 연계한 서비스 확대등으로 활용가능한 데이터들이 많아지고 있으며</a:t>
            </a:r>
            <a:r>
              <a:rPr lang="en-US" altLang="ko-KR" sz="1200" dirty="0">
                <a:solidFill>
                  <a:srgbClr val="141413"/>
                </a:solidFill>
              </a:rPr>
              <a:t>,</a:t>
            </a:r>
            <a:r>
              <a:rPr lang="ko-KR" altLang="en-US" sz="1200" dirty="0">
                <a:solidFill>
                  <a:srgbClr val="141413"/>
                </a:solidFill>
              </a:rPr>
              <a:t> </a:t>
            </a:r>
            <a:r>
              <a:rPr lang="en-US" altLang="ko-KR" sz="1200" dirty="0">
                <a:solidFill>
                  <a:srgbClr val="141413"/>
                </a:solidFill>
              </a:rPr>
              <a:t>AI/LLM</a:t>
            </a:r>
            <a:r>
              <a:rPr lang="ko-KR" altLang="en-US" sz="1200" dirty="0">
                <a:solidFill>
                  <a:srgbClr val="141413"/>
                </a:solidFill>
              </a:rPr>
              <a:t>모델을 프롭테크 분야에서 접목하여 혁신적인 서비스가 가능해질 것으로 기대하고 있다</a:t>
            </a:r>
            <a:r>
              <a:rPr lang="en-US" altLang="ko-KR" sz="1200" dirty="0">
                <a:solidFill>
                  <a:srgbClr val="141413"/>
                </a:solidFill>
              </a:rPr>
              <a:t>.</a:t>
            </a:r>
            <a:endParaRPr lang="ko-KR" altLang="en-US" sz="1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C68C2597-197F-1035-93ED-1AD374453D9A}"/>
              </a:ext>
            </a:extLst>
          </p:cNvPr>
          <p:cNvSpPr txBox="1">
            <a:spLocks/>
          </p:cNvSpPr>
          <p:nvPr/>
        </p:nvSpPr>
        <p:spPr>
          <a:xfrm>
            <a:off x="583677" y="1986104"/>
            <a:ext cx="6043367" cy="23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빠르게 성장하고 있는 프롭테크 시장</a:t>
            </a:r>
            <a:endParaRPr lang="en-US" altLang="ko-KR" sz="1200" b="1" dirty="0">
              <a:solidFill>
                <a:srgbClr val="141413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C407E395-6C6C-36E2-3EDD-0669D3195ED1}"/>
              </a:ext>
            </a:extLst>
          </p:cNvPr>
          <p:cNvSpPr txBox="1">
            <a:spLocks/>
          </p:cNvSpPr>
          <p:nvPr/>
        </p:nvSpPr>
        <p:spPr>
          <a:xfrm>
            <a:off x="6447150" y="4653890"/>
            <a:ext cx="5490327" cy="23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생성형</a:t>
            </a:r>
            <a:r>
              <a:rPr lang="en-US" altLang="ko-KR" sz="12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lang="ko-KR" altLang="en-US" sz="12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</a:t>
            </a:r>
            <a:r>
              <a:rPr lang="en-US" altLang="ko-KR" sz="12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200" b="1" dirty="0">
                <a:solidFill>
                  <a:srgbClr val="141413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등장과  공공데이터의 확대로 프롭테크 부문의 혁신이 기대</a:t>
            </a:r>
            <a:endParaRPr lang="en-US" altLang="ko-KR" sz="1200" b="1" dirty="0">
              <a:solidFill>
                <a:srgbClr val="141413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1026" name="Picture 2" descr="openai&quot; Icon - Download for free – Iconduck">
            <a:extLst>
              <a:ext uri="{FF2B5EF4-FFF2-40B4-BE49-F238E27FC236}">
                <a16:creationId xmlns:a16="http://schemas.microsoft.com/office/drawing/2014/main" id="{20798920-AC51-DE4F-31D7-4026697D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130" y="2452491"/>
            <a:ext cx="795468" cy="8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Bard Ai - Logo Redesign by Babu Ahmed | Logo Designer ...">
            <a:extLst>
              <a:ext uri="{FF2B5EF4-FFF2-40B4-BE49-F238E27FC236}">
                <a16:creationId xmlns:a16="http://schemas.microsoft.com/office/drawing/2014/main" id="{6A12BAB3-55D8-2099-AC6B-B3F5C511A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7" t="38251" r="17429" b="36343"/>
          <a:stretch/>
        </p:blipFill>
        <p:spPr bwMode="auto">
          <a:xfrm>
            <a:off x="6947546" y="3577970"/>
            <a:ext cx="2316121" cy="69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네이버·라인 AI 영토 글로벌 확장... 초대규모 AI '하이퍼클로바' 일본어판 출시 | 아주경제">
            <a:extLst>
              <a:ext uri="{FF2B5EF4-FFF2-40B4-BE49-F238E27FC236}">
                <a16:creationId xmlns:a16="http://schemas.microsoft.com/office/drawing/2014/main" id="{1DB9C1D0-E457-9488-F3ED-182E67D7D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142" y="2469132"/>
            <a:ext cx="1382251" cy="77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클로드 AI - Claude AI">
            <a:extLst>
              <a:ext uri="{FF2B5EF4-FFF2-40B4-BE49-F238E27FC236}">
                <a16:creationId xmlns:a16="http://schemas.microsoft.com/office/drawing/2014/main" id="{45BACE6A-4DBF-588A-8BD0-7663EF013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402" y="2949523"/>
            <a:ext cx="1677971" cy="60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ingの評判を全5件のユーザーレビュー・口コミで紹介">
            <a:extLst>
              <a:ext uri="{FF2B5EF4-FFF2-40B4-BE49-F238E27FC236}">
                <a16:creationId xmlns:a16="http://schemas.microsoft.com/office/drawing/2014/main" id="{D0B0F540-03FE-B75C-DED0-B473CD99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666" y="2131964"/>
            <a:ext cx="1478835" cy="5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메타, MS·구글 이어 대규모 언어모델 '라마' 출시 예고... 치열해지는 빅테크 AI 경쟁, 판도 가를 관건은? &lt; AVING NOW  &lt; 산업 &lt; 기사본문 - 에이빙(AVING)">
            <a:extLst>
              <a:ext uri="{FF2B5EF4-FFF2-40B4-BE49-F238E27FC236}">
                <a16:creationId xmlns:a16="http://schemas.microsoft.com/office/drawing/2014/main" id="{CE2529A3-09BE-3877-EED9-7CC9A7EF6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" t="32322" r="2440" b="31719"/>
          <a:stretch/>
        </p:blipFill>
        <p:spPr bwMode="auto">
          <a:xfrm>
            <a:off x="9762190" y="3850626"/>
            <a:ext cx="1696311" cy="43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8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467BAD7-CBF3-1002-DE20-03B1FDF4764E}"/>
              </a:ext>
            </a:extLst>
          </p:cNvPr>
          <p:cNvSpPr/>
          <p:nvPr/>
        </p:nvSpPr>
        <p:spPr>
          <a:xfrm>
            <a:off x="586418" y="2864052"/>
            <a:ext cx="6410227" cy="1353293"/>
          </a:xfrm>
          <a:prstGeom prst="roundRect">
            <a:avLst>
              <a:gd name="adj" fmla="val 10575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4CC4C7-B97E-371E-43AA-B8B245EE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해결할 문제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7C507-F2BF-7E89-16BC-0506BA2B968A}"/>
              </a:ext>
            </a:extLst>
          </p:cNvPr>
          <p:cNvSpPr txBox="1"/>
          <p:nvPr/>
        </p:nvSpPr>
        <p:spPr>
          <a:xfrm>
            <a:off x="586418" y="1537545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최근 부동산 시장에서 신혼부부나 사회초년생들을 대상으로 한 전세사기 사건이 급증하면서 많은 임차인들이 큰 피해를 보고 있습니다</a:t>
            </a:r>
            <a:r>
              <a:rPr lang="en-US" altLang="ko-KR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  <a:r>
              <a:rPr lang="ko-KR" altLang="en-US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국토부는 매달 </a:t>
            </a:r>
            <a:r>
              <a:rPr lang="en-US" altLang="ko-KR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1000</a:t>
            </a:r>
            <a:r>
              <a:rPr lang="ko-KR" altLang="en-US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건넘게 피해사례를 접수 받고 있으며 </a:t>
            </a:r>
            <a:r>
              <a:rPr lang="en-US" altLang="ko-KR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억원 미만 주택에 피해가 급증 되고 있습니다</a:t>
            </a:r>
            <a:r>
              <a:rPr lang="en-US" altLang="ko-KR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  <a:r>
              <a:rPr lang="ko-KR" altLang="en-US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전세사기는 주로 임대인이 집을 여러 명에게 동시에 임대하거나</a:t>
            </a:r>
            <a:r>
              <a:rPr lang="en-US" altLang="ko-KR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이미 고액의 대출로 집이 담보로 잡혀 있는 상태에서 임차인에게 숨기고 계약을 진행하는 경우 발생합니다</a:t>
            </a:r>
            <a:r>
              <a:rPr lang="en-US" altLang="ko-KR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  <a:r>
              <a:rPr lang="ko-KR" altLang="en-US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이러한 사기를 예방하기 위해 임차인은 등기부등본을 확인하여 건물의 소유권 상태와 설정된 권리를 파악해야 하지만</a:t>
            </a:r>
            <a:r>
              <a:rPr lang="en-US" altLang="ko-KR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사회초년생들은 이러한 파악에 어려움을 느낍니다</a:t>
            </a:r>
            <a:r>
              <a:rPr lang="en-US" altLang="ko-KR" sz="1200" dirty="0">
                <a:solidFill>
                  <a:srgbClr val="272827"/>
                </a:solidFill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A16F1B-54F1-E7DB-4486-2F348B00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886" y="2964676"/>
            <a:ext cx="3754602" cy="18388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BCC308-34C6-B493-9C27-D357FC17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490" y="5154845"/>
            <a:ext cx="3880793" cy="1504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FA8322-A9D4-2A88-174F-931FD9BCC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394250"/>
            <a:ext cx="4318000" cy="74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B71B73-55BE-1B63-6A2C-95D8C51DE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18" y="5320455"/>
            <a:ext cx="4457700" cy="1447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421845-7FCD-30FC-0266-E9CF42D94BCD}"/>
              </a:ext>
            </a:extLst>
          </p:cNvPr>
          <p:cNvSpPr txBox="1"/>
          <p:nvPr/>
        </p:nvSpPr>
        <p:spPr>
          <a:xfrm>
            <a:off x="708751" y="2961084"/>
            <a:ext cx="6165560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“</a:t>
            </a:r>
            <a:r>
              <a:rPr lang="ko-KR" altLang="en-US" sz="1600" b="1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생성형 인공지능을 활용하여 부동산 거래과정을 투명하고 안전하게 하여</a:t>
            </a:r>
            <a:r>
              <a:rPr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600" b="1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사회초년생들의 전세사기 문제를 해결하고 계약 전후 하자점검 및 입주준비 등을 돕겠습니다</a:t>
            </a:r>
            <a:r>
              <a:rPr lang="en-US" altLang="ko-KR" sz="1600" b="1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70D70-6D3A-107F-2322-9CF0E5C0630F}"/>
              </a:ext>
            </a:extLst>
          </p:cNvPr>
          <p:cNvSpPr txBox="1"/>
          <p:nvPr/>
        </p:nvSpPr>
        <p:spPr>
          <a:xfrm>
            <a:off x="5274654" y="500841"/>
            <a:ext cx="675922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kumimoji="1"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전세사기를 막고 안전하고 투명한 부동산거래가 가능하도록 하겠습니다</a:t>
            </a:r>
            <a:r>
              <a:rPr kumimoji="1" lang="en-US" altLang="ko-KR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395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4F32ED5-3AF6-A8D7-8815-F1A4A3B1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서비스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4C9FC78-B090-A8E2-0DAB-D8A346E5A1F2}"/>
              </a:ext>
            </a:extLst>
          </p:cNvPr>
          <p:cNvSpPr/>
          <p:nvPr/>
        </p:nvSpPr>
        <p:spPr>
          <a:xfrm>
            <a:off x="5265682" y="3429000"/>
            <a:ext cx="2217420" cy="2217420"/>
          </a:xfrm>
          <a:prstGeom prst="ellipse">
            <a:avLst/>
          </a:prstGeom>
          <a:gradFill>
            <a:gsLst>
              <a:gs pos="34004">
                <a:srgbClr val="1B4794">
                  <a:alpha val="90000"/>
                </a:srgbClr>
              </a:gs>
              <a:gs pos="0">
                <a:srgbClr val="1B4794">
                  <a:alpha val="83162"/>
                </a:srgbClr>
              </a:gs>
              <a:gs pos="74000">
                <a:srgbClr val="1B4794">
                  <a:alpha val="92000"/>
                </a:srgbClr>
              </a:gs>
              <a:gs pos="83000">
                <a:srgbClr val="1B4794">
                  <a:alpha val="95000"/>
                </a:srgbClr>
              </a:gs>
              <a:gs pos="100000">
                <a:srgbClr val="1B4794"/>
              </a:gs>
            </a:gsLst>
            <a:lin ang="10800000" scaled="1"/>
          </a:gradFill>
          <a:ln>
            <a:noFill/>
          </a:ln>
          <a:effectLst>
            <a:outerShdw blurRad="228600" dist="63500" sx="103000" sy="103000" algn="ctr" rotWithShape="0">
              <a:srgbClr val="1B479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등기부등본</a:t>
            </a:r>
            <a:endParaRPr kumimoji="1"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kumimoji="1"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 </a:t>
            </a:r>
            <a:r>
              <a:rPr kumimoji="1"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</a:t>
            </a:r>
            <a:endParaRPr kumimoji="1"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7FAE651-14F2-7DDB-363B-30C296BE41F7}"/>
              </a:ext>
            </a:extLst>
          </p:cNvPr>
          <p:cNvSpPr/>
          <p:nvPr/>
        </p:nvSpPr>
        <p:spPr>
          <a:xfrm>
            <a:off x="8555686" y="1572221"/>
            <a:ext cx="2869324" cy="5392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B9EDB"/>
            </a:solidFill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한국부동산 정보원 </a:t>
            </a:r>
            <a:r>
              <a:rPr kumimoji="1" lang="en-US" altLang="ko-KR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API</a:t>
            </a:r>
            <a:endParaRPr kumimoji="1" lang="ko-KR" altLang="en-US" b="1" dirty="0">
              <a:solidFill>
                <a:srgbClr val="1B9EDB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0E0B839-D394-44C7-2123-F5DC87A58278}"/>
              </a:ext>
            </a:extLst>
          </p:cNvPr>
          <p:cNvSpPr/>
          <p:nvPr/>
        </p:nvSpPr>
        <p:spPr>
          <a:xfrm>
            <a:off x="8587217" y="2404049"/>
            <a:ext cx="2837793" cy="5392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B9EDB"/>
            </a:solidFill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국토교통부 </a:t>
            </a:r>
            <a:r>
              <a:rPr kumimoji="1" lang="en-US" altLang="ko-KR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API</a:t>
            </a:r>
            <a:endParaRPr kumimoji="1" lang="ko-KR" altLang="en-US" b="1" dirty="0">
              <a:solidFill>
                <a:srgbClr val="1B9EDB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8329EDF-68AF-5C06-C0F5-2B46B3461A36}"/>
              </a:ext>
            </a:extLst>
          </p:cNvPr>
          <p:cNvSpPr/>
          <p:nvPr/>
        </p:nvSpPr>
        <p:spPr>
          <a:xfrm>
            <a:off x="8587217" y="3235877"/>
            <a:ext cx="2837793" cy="5392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B9EDB"/>
            </a:solidFill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마이데이터 </a:t>
            </a:r>
            <a:r>
              <a:rPr kumimoji="1" lang="en-US" altLang="ko-KR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API</a:t>
            </a:r>
            <a:endParaRPr kumimoji="1" lang="ko-KR" altLang="en-US" b="1" dirty="0">
              <a:solidFill>
                <a:srgbClr val="1B9EDB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A4634CC-6199-DA73-EFDC-3C83C3E2B1B6}"/>
              </a:ext>
            </a:extLst>
          </p:cNvPr>
          <p:cNvSpPr/>
          <p:nvPr/>
        </p:nvSpPr>
        <p:spPr>
          <a:xfrm>
            <a:off x="3326524" y="3476297"/>
            <a:ext cx="2217420" cy="2217420"/>
          </a:xfrm>
          <a:prstGeom prst="ellipse">
            <a:avLst/>
          </a:prstGeom>
          <a:gradFill>
            <a:gsLst>
              <a:gs pos="34004">
                <a:srgbClr val="1B4794">
                  <a:alpha val="90000"/>
                </a:srgbClr>
              </a:gs>
              <a:gs pos="0">
                <a:srgbClr val="1B4794">
                  <a:alpha val="83162"/>
                </a:srgbClr>
              </a:gs>
              <a:gs pos="74000">
                <a:srgbClr val="1B4794">
                  <a:alpha val="92000"/>
                </a:srgbClr>
              </a:gs>
              <a:gs pos="83000">
                <a:srgbClr val="1B4794">
                  <a:alpha val="95000"/>
                </a:srgbClr>
              </a:gs>
              <a:gs pos="100000">
                <a:srgbClr val="1B4794"/>
              </a:gs>
            </a:gsLst>
            <a:lin ang="10800000" scaled="1"/>
          </a:gradFill>
          <a:ln>
            <a:noFill/>
          </a:ln>
          <a:effectLst>
            <a:outerShdw blurRad="228600" dist="63500" sx="103000" sy="103000" algn="ctr" rotWithShape="0">
              <a:srgbClr val="1B479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권리분석 및</a:t>
            </a:r>
            <a:endParaRPr kumimoji="1"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kumimoji="1"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위험 탐지</a:t>
            </a:r>
            <a:endParaRPr kumimoji="1"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2208D1-084E-5714-52D0-1F83075F2F55}"/>
              </a:ext>
            </a:extLst>
          </p:cNvPr>
          <p:cNvSpPr/>
          <p:nvPr/>
        </p:nvSpPr>
        <p:spPr>
          <a:xfrm>
            <a:off x="1418896" y="3523593"/>
            <a:ext cx="2217420" cy="2217420"/>
          </a:xfrm>
          <a:prstGeom prst="ellipse">
            <a:avLst/>
          </a:prstGeom>
          <a:gradFill>
            <a:gsLst>
              <a:gs pos="34004">
                <a:srgbClr val="1B4794">
                  <a:alpha val="90000"/>
                </a:srgbClr>
              </a:gs>
              <a:gs pos="0">
                <a:srgbClr val="1B4794">
                  <a:alpha val="83162"/>
                </a:srgbClr>
              </a:gs>
              <a:gs pos="74000">
                <a:srgbClr val="1B4794">
                  <a:alpha val="92000"/>
                </a:srgbClr>
              </a:gs>
              <a:gs pos="83000">
                <a:srgbClr val="1B4794">
                  <a:alpha val="95000"/>
                </a:srgbClr>
              </a:gs>
              <a:gs pos="100000">
                <a:srgbClr val="1B4794"/>
              </a:gs>
            </a:gsLst>
            <a:lin ang="10800000" scaled="1"/>
          </a:gradFill>
          <a:ln>
            <a:noFill/>
          </a:ln>
          <a:effectLst>
            <a:outerShdw blurRad="228600" dist="63500" sx="103000" sy="103000" algn="ctr" rotWithShape="0">
              <a:srgbClr val="1B4794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대화형</a:t>
            </a:r>
            <a:endParaRPr kumimoji="1"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kumimoji="1"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부동산 분석</a:t>
            </a:r>
            <a:endParaRPr kumimoji="1" lang="en-US" altLang="ko-KR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F03A92D-92A4-A65C-2A6D-EC395279AE7A}"/>
              </a:ext>
            </a:extLst>
          </p:cNvPr>
          <p:cNvSpPr/>
          <p:nvPr/>
        </p:nvSpPr>
        <p:spPr>
          <a:xfrm>
            <a:off x="8587217" y="4067705"/>
            <a:ext cx="2837793" cy="5392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B9EDB"/>
            </a:solidFill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신용정보원 </a:t>
            </a:r>
            <a:r>
              <a:rPr kumimoji="1" lang="en-US" altLang="ko-KR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API</a:t>
            </a:r>
            <a:endParaRPr kumimoji="1" lang="ko-KR" altLang="en-US" b="1" dirty="0">
              <a:solidFill>
                <a:srgbClr val="1B9EDB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44DE374-EDEE-236B-ED7A-889E4386AAC9}"/>
              </a:ext>
            </a:extLst>
          </p:cNvPr>
          <p:cNvSpPr/>
          <p:nvPr/>
        </p:nvSpPr>
        <p:spPr>
          <a:xfrm>
            <a:off x="8587217" y="4899533"/>
            <a:ext cx="2837793" cy="5392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B9EDB"/>
            </a:solidFill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공공데이터 포털 </a:t>
            </a:r>
            <a:r>
              <a:rPr kumimoji="1" lang="en-US" altLang="ko-KR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API</a:t>
            </a:r>
            <a:endParaRPr kumimoji="1" lang="ko-KR" altLang="en-US" b="1" dirty="0">
              <a:solidFill>
                <a:srgbClr val="1B9EDB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4E70F-EAE5-4E85-2BC8-A48E588A2DD9}"/>
              </a:ext>
            </a:extLst>
          </p:cNvPr>
          <p:cNvSpPr txBox="1"/>
          <p:nvPr/>
        </p:nvSpPr>
        <p:spPr>
          <a:xfrm>
            <a:off x="532538" y="2404049"/>
            <a:ext cx="7805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생성형</a:t>
            </a:r>
            <a:r>
              <a:rPr kumimoji="1" lang="en-US" altLang="ko-KR" sz="36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kumimoji="1" lang="ko-KR" altLang="en-US" sz="36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기반 대화형 부동산 권리분석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81082-2999-47C0-B095-1BB8FBCC9F7A}"/>
              </a:ext>
            </a:extLst>
          </p:cNvPr>
          <p:cNvSpPr txBox="1"/>
          <p:nvPr/>
        </p:nvSpPr>
        <p:spPr>
          <a:xfrm>
            <a:off x="671258" y="1943179"/>
            <a:ext cx="6684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사회초년생을 위한 부동산 사기방지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59E0808-150A-9269-681B-54E85D1D8F19}"/>
              </a:ext>
            </a:extLst>
          </p:cNvPr>
          <p:cNvSpPr/>
          <p:nvPr/>
        </p:nvSpPr>
        <p:spPr>
          <a:xfrm>
            <a:off x="8587217" y="5731360"/>
            <a:ext cx="2837793" cy="5392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B9EDB"/>
            </a:solidFill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인터넷등기소 </a:t>
            </a:r>
            <a:r>
              <a:rPr kumimoji="1" lang="en-US" altLang="ko-KR" b="1" dirty="0">
                <a:solidFill>
                  <a:srgbClr val="1B9EDB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API</a:t>
            </a:r>
            <a:endParaRPr kumimoji="1" lang="ko-KR" altLang="en-US" b="1" dirty="0">
              <a:solidFill>
                <a:srgbClr val="1B9EDB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E1AA0-C62E-21E0-990E-571A42B82909}"/>
              </a:ext>
            </a:extLst>
          </p:cNvPr>
          <p:cNvSpPr txBox="1"/>
          <p:nvPr/>
        </p:nvSpPr>
        <p:spPr>
          <a:xfrm>
            <a:off x="5274654" y="500841"/>
            <a:ext cx="67592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kumimoji="1"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생성형</a:t>
            </a:r>
            <a:r>
              <a:rPr kumimoji="1" lang="en-US" altLang="ko-KR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AI</a:t>
            </a:r>
            <a:r>
              <a:rPr kumimoji="1"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기술을 프롭테크 영역에 접목하여 </a:t>
            </a:r>
          </a:p>
          <a:p>
            <a:pPr algn="r"/>
            <a:r>
              <a:rPr kumimoji="1"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새로운 서비스를 제공하겠습니다</a:t>
            </a:r>
            <a:r>
              <a:rPr kumimoji="1" lang="en-US" altLang="ko-KR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4828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0E4CAD-D9E4-AB7A-B9C6-99A02B95D8F8}"/>
              </a:ext>
            </a:extLst>
          </p:cNvPr>
          <p:cNvSpPr txBox="1"/>
          <p:nvPr/>
        </p:nvSpPr>
        <p:spPr>
          <a:xfrm>
            <a:off x="1752035" y="2230729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rgbClr val="1B479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출품작 핵심내용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0EA98-6B22-DA60-6C7E-8A8ABE584DBD}"/>
              </a:ext>
            </a:extLst>
          </p:cNvPr>
          <p:cNvSpPr txBox="1"/>
          <p:nvPr/>
        </p:nvSpPr>
        <p:spPr>
          <a:xfrm>
            <a:off x="631767" y="2046063"/>
            <a:ext cx="849592" cy="101566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r>
              <a:rPr lang="en-US" altLang="ko-KR" sz="6600" b="1" i="0" dirty="0">
                <a:solidFill>
                  <a:srgbClr val="1B479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II.</a:t>
            </a:r>
            <a:endParaRPr kumimoji="1" lang="ko-KR" altLang="en-US" sz="6600" b="1" dirty="0">
              <a:solidFill>
                <a:srgbClr val="1B4794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0" name="그림 9" descr="그래픽, 원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5F605E35-5512-BD01-E200-73BE6C75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53" y="2230729"/>
            <a:ext cx="4393324" cy="39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0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85;p15">
            <a:extLst>
              <a:ext uri="{FF2B5EF4-FFF2-40B4-BE49-F238E27FC236}">
                <a16:creationId xmlns:a16="http://schemas.microsoft.com/office/drawing/2014/main" id="{25A180C7-9E19-831B-D916-A928E5826013}"/>
              </a:ext>
            </a:extLst>
          </p:cNvPr>
          <p:cNvSpPr/>
          <p:nvPr/>
        </p:nvSpPr>
        <p:spPr>
          <a:xfrm>
            <a:off x="8605015" y="1325766"/>
            <a:ext cx="3390542" cy="1576865"/>
          </a:xfrm>
          <a:prstGeom prst="roundRect">
            <a:avLst>
              <a:gd name="adj" fmla="val 14720"/>
            </a:avLst>
          </a:prstGeom>
          <a:solidFill>
            <a:schemeClr val="bg1"/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2D21E69B-E412-B2D3-0C93-59870C434ECF}"/>
              </a:ext>
            </a:extLst>
          </p:cNvPr>
          <p:cNvSpPr/>
          <p:nvPr/>
        </p:nvSpPr>
        <p:spPr>
          <a:xfrm>
            <a:off x="8457181" y="4762426"/>
            <a:ext cx="3390542" cy="1415734"/>
          </a:xfrm>
          <a:prstGeom prst="roundRect">
            <a:avLst>
              <a:gd name="adj" fmla="val 14720"/>
            </a:avLst>
          </a:prstGeom>
          <a:solidFill>
            <a:schemeClr val="bg1"/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B156E28-4024-CC30-7A44-69BC6D0F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부동산 분야의 멀티모델 </a:t>
            </a:r>
            <a:r>
              <a:rPr lang="en-US" altLang="ko-KR" dirty="0"/>
              <a:t>LLM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B6EBBF-3C91-81EC-870B-2D17BD69BF50}"/>
              </a:ext>
            </a:extLst>
          </p:cNvPr>
          <p:cNvSpPr txBox="1"/>
          <p:nvPr/>
        </p:nvSpPr>
        <p:spPr>
          <a:xfrm>
            <a:off x="10549283" y="2404235"/>
            <a:ext cx="107570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API </a:t>
            </a:r>
            <a:r>
              <a:rPr lang="ko-KR" altLang="en-US" sz="11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서비스</a:t>
            </a:r>
          </a:p>
        </p:txBody>
      </p:sp>
      <p:pic>
        <p:nvPicPr>
          <p:cNvPr id="17" name="그림 16" descr="알쏭달쏭 부동산] 얼마 전 매입한 하자투성이 내 집…누구 책임? - 매일경제">
            <a:extLst>
              <a:ext uri="{FF2B5EF4-FFF2-40B4-BE49-F238E27FC236}">
                <a16:creationId xmlns:a16="http://schemas.microsoft.com/office/drawing/2014/main" id="{B0D750C1-6B61-B814-3079-0F5FBF84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36" y="2413169"/>
            <a:ext cx="1889712" cy="777350"/>
          </a:xfrm>
          <a:prstGeom prst="rect">
            <a:avLst/>
          </a:prstGeom>
        </p:spPr>
      </p:pic>
      <p:pic>
        <p:nvPicPr>
          <p:cNvPr id="49" name="그림 48" descr="간편설치 벨크로 방충망(130x150cm)/ 창문모기장- 이랜드몰">
            <a:extLst>
              <a:ext uri="{FF2B5EF4-FFF2-40B4-BE49-F238E27FC236}">
                <a16:creationId xmlns:a16="http://schemas.microsoft.com/office/drawing/2014/main" id="{83DE5CCB-3755-70BB-2CAD-DB166D4EC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55" y="2828807"/>
            <a:ext cx="1874466" cy="74302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EF1A8D2-C196-282E-F623-2737E071F49C}"/>
              </a:ext>
            </a:extLst>
          </p:cNvPr>
          <p:cNvSpPr txBox="1"/>
          <p:nvPr/>
        </p:nvSpPr>
        <p:spPr>
          <a:xfrm>
            <a:off x="196443" y="2074846"/>
            <a:ext cx="403993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1.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하자 확인 및 계약서 보수요청 가능 정보 제공 </a:t>
            </a:r>
          </a:p>
        </p:txBody>
      </p:sp>
      <p:pic>
        <p:nvPicPr>
          <p:cNvPr id="55" name="그림 54" descr="등기부등본, 어떻게 보는지 알고 계신가요?">
            <a:extLst>
              <a:ext uri="{FF2B5EF4-FFF2-40B4-BE49-F238E27FC236}">
                <a16:creationId xmlns:a16="http://schemas.microsoft.com/office/drawing/2014/main" id="{35206167-B0D1-5D52-F9D9-2DB1AFC4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95" y="3998536"/>
            <a:ext cx="2085102" cy="1103137"/>
          </a:xfrm>
          <a:prstGeom prst="rect">
            <a:avLst/>
          </a:prstGeom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1C84B76E-D201-0B48-1B58-C3599A5541B1}"/>
              </a:ext>
            </a:extLst>
          </p:cNvPr>
          <p:cNvSpPr txBox="1"/>
          <p:nvPr/>
        </p:nvSpPr>
        <p:spPr>
          <a:xfrm>
            <a:off x="305757" y="3667481"/>
            <a:ext cx="31843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2.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등기부등본 및 부동산 계약서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67615-E232-FB6A-F3AF-C041D4D10370}"/>
              </a:ext>
            </a:extLst>
          </p:cNvPr>
          <p:cNvSpPr txBox="1"/>
          <p:nvPr/>
        </p:nvSpPr>
        <p:spPr>
          <a:xfrm>
            <a:off x="587182" y="1414677"/>
            <a:ext cx="8258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텍스트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이미지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보이스를 지원하는 멀티모달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LLM (Multi-modal large language models)</a:t>
            </a:r>
            <a:endParaRPr kumimoji="1" lang="ko-KR" altLang="en-US" sz="1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Google Shape;85;p15">
            <a:extLst>
              <a:ext uri="{FF2B5EF4-FFF2-40B4-BE49-F238E27FC236}">
                <a16:creationId xmlns:a16="http://schemas.microsoft.com/office/drawing/2014/main" id="{3C73E77F-A294-8E5A-9505-BEE0A7187F72}"/>
              </a:ext>
            </a:extLst>
          </p:cNvPr>
          <p:cNvSpPr/>
          <p:nvPr/>
        </p:nvSpPr>
        <p:spPr>
          <a:xfrm>
            <a:off x="3762724" y="4200189"/>
            <a:ext cx="1110902" cy="467619"/>
          </a:xfrm>
          <a:prstGeom prst="roundRect">
            <a:avLst>
              <a:gd name="adj" fmla="val 1472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OCR Encoder</a:t>
            </a:r>
            <a:r>
              <a:rPr lang="ko-KR" alt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 </a:t>
            </a:r>
          </a:p>
        </p:txBody>
      </p:sp>
      <p:sp>
        <p:nvSpPr>
          <p:cNvPr id="7" name="Google Shape;85;p15">
            <a:extLst>
              <a:ext uri="{FF2B5EF4-FFF2-40B4-BE49-F238E27FC236}">
                <a16:creationId xmlns:a16="http://schemas.microsoft.com/office/drawing/2014/main" id="{AB18EBD8-F32C-88AC-6D26-14801A1276CA}"/>
              </a:ext>
            </a:extLst>
          </p:cNvPr>
          <p:cNvSpPr/>
          <p:nvPr/>
        </p:nvSpPr>
        <p:spPr>
          <a:xfrm>
            <a:off x="3762724" y="2551937"/>
            <a:ext cx="1110902" cy="467619"/>
          </a:xfrm>
          <a:prstGeom prst="roundRect">
            <a:avLst>
              <a:gd name="adj" fmla="val 1472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Image Encoder</a:t>
            </a:r>
            <a:endParaRPr lang="ko-KR" altLang="en-US"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85;p15">
            <a:extLst>
              <a:ext uri="{FF2B5EF4-FFF2-40B4-BE49-F238E27FC236}">
                <a16:creationId xmlns:a16="http://schemas.microsoft.com/office/drawing/2014/main" id="{BDA1E442-CDF7-6F53-9E53-5D791FD62EA5}"/>
              </a:ext>
            </a:extLst>
          </p:cNvPr>
          <p:cNvSpPr/>
          <p:nvPr/>
        </p:nvSpPr>
        <p:spPr>
          <a:xfrm>
            <a:off x="3762724" y="5682013"/>
            <a:ext cx="1110902" cy="467619"/>
          </a:xfrm>
          <a:prstGeom prst="roundRect">
            <a:avLst>
              <a:gd name="adj" fmla="val 1472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Audio Encoder</a:t>
            </a:r>
            <a:endParaRPr lang="ko-KR" altLang="en-US"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4100" name="Picture 4" descr="마이데이터 원스톱 통합지원 서비스 - 메인">
            <a:extLst>
              <a:ext uri="{FF2B5EF4-FFF2-40B4-BE49-F238E27FC236}">
                <a16:creationId xmlns:a16="http://schemas.microsoft.com/office/drawing/2014/main" id="{C9309071-C7D8-23FA-587C-2B2ED30BF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6" t="31091" r="19463" b="30052"/>
          <a:stretch/>
        </p:blipFill>
        <p:spPr bwMode="auto">
          <a:xfrm>
            <a:off x="9542996" y="5812273"/>
            <a:ext cx="1183341" cy="3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공공데이터포털 - 공공데이터포털 added a new photo.">
            <a:extLst>
              <a:ext uri="{FF2B5EF4-FFF2-40B4-BE49-F238E27FC236}">
                <a16:creationId xmlns:a16="http://schemas.microsoft.com/office/drawing/2014/main" id="{D50FE262-077E-47BE-797C-B98E58503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7" b="12384"/>
          <a:stretch/>
        </p:blipFill>
        <p:spPr bwMode="auto">
          <a:xfrm>
            <a:off x="10739119" y="5147220"/>
            <a:ext cx="1071290" cy="8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한국부동산원, 부동산 실거래 조사 고도화…한국재정정보원과 업무협약 - 이투데이">
            <a:extLst>
              <a:ext uri="{FF2B5EF4-FFF2-40B4-BE49-F238E27FC236}">
                <a16:creationId xmlns:a16="http://schemas.microsoft.com/office/drawing/2014/main" id="{2F4D7FFA-103F-E960-2134-86BDAD302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55" y="5399208"/>
            <a:ext cx="994471" cy="35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국토교통부 - 나무위키">
            <a:extLst>
              <a:ext uri="{FF2B5EF4-FFF2-40B4-BE49-F238E27FC236}">
                <a16:creationId xmlns:a16="http://schemas.microsoft.com/office/drawing/2014/main" id="{7CC89519-82A0-D966-D1C3-A12DF0FB3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t="11965" r="6580" b="13045"/>
          <a:stretch/>
        </p:blipFill>
        <p:spPr bwMode="auto">
          <a:xfrm>
            <a:off x="8559601" y="5308070"/>
            <a:ext cx="1110094" cy="29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신용정보원, 내달부터 '110만 기업신용 표본DB' 제공 - 머니S">
            <a:extLst>
              <a:ext uri="{FF2B5EF4-FFF2-40B4-BE49-F238E27FC236}">
                <a16:creationId xmlns:a16="http://schemas.microsoft.com/office/drawing/2014/main" id="{26CC71B0-EF7E-CD77-0C86-C830E96ED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18258" r="3913" b="12583"/>
          <a:stretch/>
        </p:blipFill>
        <p:spPr bwMode="auto">
          <a:xfrm>
            <a:off x="9210660" y="4902014"/>
            <a:ext cx="1321136" cy="30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508AC-0B2A-640E-9877-AD2CE72128E1}"/>
              </a:ext>
            </a:extLst>
          </p:cNvPr>
          <p:cNvSpPr txBox="1"/>
          <p:nvPr/>
        </p:nvSpPr>
        <p:spPr>
          <a:xfrm>
            <a:off x="8559601" y="4425233"/>
            <a:ext cx="31843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부동산 및 공공데이터 정보 </a:t>
            </a:r>
          </a:p>
        </p:txBody>
      </p:sp>
      <p:pic>
        <p:nvPicPr>
          <p:cNvPr id="15" name="그림 14" descr="그래픽, 클립아트, 디자인이(가) 표시된 사진&#10;&#10;자동 생성된 설명">
            <a:extLst>
              <a:ext uri="{FF2B5EF4-FFF2-40B4-BE49-F238E27FC236}">
                <a16:creationId xmlns:a16="http://schemas.microsoft.com/office/drawing/2014/main" id="{9F48E92F-1C0B-9BA2-5737-3343424862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654" y="5812272"/>
            <a:ext cx="769545" cy="769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861048-5DF0-8130-7C2F-17EAC63B17B6}"/>
              </a:ext>
            </a:extLst>
          </p:cNvPr>
          <p:cNvSpPr txBox="1"/>
          <p:nvPr/>
        </p:nvSpPr>
        <p:spPr>
          <a:xfrm>
            <a:off x="305757" y="5470293"/>
            <a:ext cx="31843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S-Core Dream 3 Light"/>
                <a:ea typeface="S-Core Dream 3 Light" panose="020B0503030302020204" pitchFamily="34" charset="-127"/>
              </a:rPr>
              <a:t>3.</a:t>
            </a:r>
            <a:r>
              <a:rPr lang="ko-KR" altLang="en-US" sz="1200" dirty="0">
                <a:latin typeface="S-Core Dream 3 Light"/>
                <a:ea typeface="S-Core Dream 3 Light" panose="020B0503030302020204" pitchFamily="34" charset="-127"/>
              </a:rPr>
              <a:t>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녹음정보 및 보이스 노트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임장정보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  <a:endParaRPr lang="ko-KR" altLang="en-US" sz="12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9" name="Google Shape;85;p15">
            <a:extLst>
              <a:ext uri="{FF2B5EF4-FFF2-40B4-BE49-F238E27FC236}">
                <a16:creationId xmlns:a16="http://schemas.microsoft.com/office/drawing/2014/main" id="{4263C966-9759-B997-FB70-1EBEF9CA8C28}"/>
              </a:ext>
            </a:extLst>
          </p:cNvPr>
          <p:cNvSpPr/>
          <p:nvPr/>
        </p:nvSpPr>
        <p:spPr>
          <a:xfrm>
            <a:off x="5134462" y="4200189"/>
            <a:ext cx="1110902" cy="467619"/>
          </a:xfrm>
          <a:prstGeom prst="roundRect">
            <a:avLst>
              <a:gd name="adj" fmla="val 1472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OCR Input projection</a:t>
            </a:r>
            <a:r>
              <a:rPr lang="ko-KR" alt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 </a:t>
            </a:r>
          </a:p>
        </p:txBody>
      </p:sp>
      <p:sp>
        <p:nvSpPr>
          <p:cNvPr id="20" name="Google Shape;85;p15">
            <a:extLst>
              <a:ext uri="{FF2B5EF4-FFF2-40B4-BE49-F238E27FC236}">
                <a16:creationId xmlns:a16="http://schemas.microsoft.com/office/drawing/2014/main" id="{215D601A-1E12-992F-6FDF-D81C0F8B6632}"/>
              </a:ext>
            </a:extLst>
          </p:cNvPr>
          <p:cNvSpPr/>
          <p:nvPr/>
        </p:nvSpPr>
        <p:spPr>
          <a:xfrm>
            <a:off x="5134462" y="2551937"/>
            <a:ext cx="1110902" cy="467619"/>
          </a:xfrm>
          <a:prstGeom prst="roundRect">
            <a:avLst>
              <a:gd name="adj" fmla="val 1472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Image input projection</a:t>
            </a:r>
            <a:endParaRPr lang="ko-KR" altLang="en-US"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85;p15">
            <a:extLst>
              <a:ext uri="{FF2B5EF4-FFF2-40B4-BE49-F238E27FC236}">
                <a16:creationId xmlns:a16="http://schemas.microsoft.com/office/drawing/2014/main" id="{1F61F71C-CD62-863D-1633-2C0EC838C103}"/>
              </a:ext>
            </a:extLst>
          </p:cNvPr>
          <p:cNvSpPr/>
          <p:nvPr/>
        </p:nvSpPr>
        <p:spPr>
          <a:xfrm>
            <a:off x="5134462" y="5682013"/>
            <a:ext cx="1110902" cy="467619"/>
          </a:xfrm>
          <a:prstGeom prst="roundRect">
            <a:avLst>
              <a:gd name="adj" fmla="val 1472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Audio Input Projection</a:t>
            </a:r>
            <a:endParaRPr lang="ko-KR" altLang="en-US"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85;p15">
            <a:extLst>
              <a:ext uri="{FF2B5EF4-FFF2-40B4-BE49-F238E27FC236}">
                <a16:creationId xmlns:a16="http://schemas.microsoft.com/office/drawing/2014/main" id="{3C02949B-A6FF-1DE0-9416-57BD56DFB163}"/>
              </a:ext>
            </a:extLst>
          </p:cNvPr>
          <p:cNvSpPr/>
          <p:nvPr/>
        </p:nvSpPr>
        <p:spPr>
          <a:xfrm>
            <a:off x="6506199" y="2376116"/>
            <a:ext cx="1110902" cy="819260"/>
          </a:xfrm>
          <a:prstGeom prst="roundRect">
            <a:avLst>
              <a:gd name="adj" fmla="val 1472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/>
                <a:cs typeface="Malgun Gothic"/>
                <a:sym typeface="Malgun Gothic"/>
              </a:rPr>
              <a:t>Multi-modal LLM</a:t>
            </a:r>
            <a:endParaRPr lang="ko-KR" altLang="en-US"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4" name="Google Shape;85;p15">
            <a:extLst>
              <a:ext uri="{FF2B5EF4-FFF2-40B4-BE49-F238E27FC236}">
                <a16:creationId xmlns:a16="http://schemas.microsoft.com/office/drawing/2014/main" id="{BB9C27CF-DD3F-82FE-9637-C6BA7954BD1B}"/>
              </a:ext>
            </a:extLst>
          </p:cNvPr>
          <p:cNvSpPr/>
          <p:nvPr/>
        </p:nvSpPr>
        <p:spPr>
          <a:xfrm>
            <a:off x="6521304" y="3429000"/>
            <a:ext cx="1110902" cy="2874568"/>
          </a:xfrm>
          <a:prstGeom prst="roundRect">
            <a:avLst>
              <a:gd name="adj" fmla="val 1472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SLLM</a:t>
            </a:r>
            <a:endParaRPr lang="ko-KR" altLang="en-US"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5" name="원통[C] 24">
            <a:extLst>
              <a:ext uri="{FF2B5EF4-FFF2-40B4-BE49-F238E27FC236}">
                <a16:creationId xmlns:a16="http://schemas.microsoft.com/office/drawing/2014/main" id="{F8FAA6DF-D1D3-FDB4-E8E8-499EE171C61C}"/>
              </a:ext>
            </a:extLst>
          </p:cNvPr>
          <p:cNvSpPr/>
          <p:nvPr/>
        </p:nvSpPr>
        <p:spPr>
          <a:xfrm>
            <a:off x="10238949" y="3420125"/>
            <a:ext cx="1354899" cy="547946"/>
          </a:xfrm>
          <a:prstGeom prst="can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1B47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VectorDB</a:t>
            </a:r>
            <a:endParaRPr lang="ko-KR" altLang="en-US" sz="105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28" name="그림 27" descr="그래픽, 폰트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BAE56BAC-1765-D043-441B-FBF4E1AADF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2410" y="1416161"/>
            <a:ext cx="977243" cy="977243"/>
          </a:xfrm>
          <a:prstGeom prst="rect">
            <a:avLst/>
          </a:prstGeom>
        </p:spPr>
      </p:pic>
      <p:pic>
        <p:nvPicPr>
          <p:cNvPr id="30" name="그림 29" descr="상징, 그래픽, 폰트, 디자인이(가) 표시된 사진&#10;&#10;자동 생성된 설명">
            <a:extLst>
              <a:ext uri="{FF2B5EF4-FFF2-40B4-BE49-F238E27FC236}">
                <a16:creationId xmlns:a16="http://schemas.microsoft.com/office/drawing/2014/main" id="{E6A624BE-FBCE-84BD-6C22-0364BE2031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5486" y="1416161"/>
            <a:ext cx="977243" cy="977243"/>
          </a:xfrm>
          <a:prstGeom prst="rect">
            <a:avLst/>
          </a:prstGeom>
        </p:spPr>
      </p:pic>
      <p:sp>
        <p:nvSpPr>
          <p:cNvPr id="31" name="Google Shape;85;p15">
            <a:extLst>
              <a:ext uri="{FF2B5EF4-FFF2-40B4-BE49-F238E27FC236}">
                <a16:creationId xmlns:a16="http://schemas.microsoft.com/office/drawing/2014/main" id="{3CD16BAD-40DF-2FFF-7C86-ABAB0D2D5ED9}"/>
              </a:ext>
            </a:extLst>
          </p:cNvPr>
          <p:cNvSpPr/>
          <p:nvPr/>
        </p:nvSpPr>
        <p:spPr>
          <a:xfrm>
            <a:off x="8432094" y="3266035"/>
            <a:ext cx="1110902" cy="856126"/>
          </a:xfrm>
          <a:prstGeom prst="roundRect">
            <a:avLst>
              <a:gd name="adj" fmla="val 14720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Prompt Agent</a:t>
            </a:r>
            <a:endParaRPr lang="ko-KR" altLang="en-US"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4110" name="Picture 14" descr="등기정보광장">
            <a:extLst>
              <a:ext uri="{FF2B5EF4-FFF2-40B4-BE49-F238E27FC236}">
                <a16:creationId xmlns:a16="http://schemas.microsoft.com/office/drawing/2014/main" id="{7B5335AC-C01D-623D-D218-6A8A8253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15" y="5805259"/>
            <a:ext cx="891630" cy="2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16D0647-2C9B-6066-1760-123BC8F395D2}"/>
              </a:ext>
            </a:extLst>
          </p:cNvPr>
          <p:cNvCxnSpPr>
            <a:stCxn id="7" idx="3"/>
            <a:endCxn id="20" idx="1"/>
          </p:cNvCxnSpPr>
          <p:nvPr/>
        </p:nvCxnSpPr>
        <p:spPr>
          <a:xfrm>
            <a:off x="4873626" y="2785747"/>
            <a:ext cx="2608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AF4BCD7-91A4-341A-A8EC-D9103F8FF302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4873626" y="4433999"/>
            <a:ext cx="2608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053F32F-C9DB-D852-F836-7C7DB4E0598A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4873626" y="5915823"/>
            <a:ext cx="2608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8BD36A-E3EC-E4D4-7F84-7C8236F16A77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 flipV="1">
            <a:off x="6245364" y="2785746"/>
            <a:ext cx="2608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01A2693-D370-B2F6-01E2-F60DF69F5CF6}"/>
              </a:ext>
            </a:extLst>
          </p:cNvPr>
          <p:cNvCxnSpPr>
            <a:stCxn id="19" idx="3"/>
          </p:cNvCxnSpPr>
          <p:nvPr/>
        </p:nvCxnSpPr>
        <p:spPr>
          <a:xfrm flipV="1">
            <a:off x="6245364" y="4433998"/>
            <a:ext cx="29170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0B96014-AB97-FF98-3B30-C98CA1B9C4A5}"/>
              </a:ext>
            </a:extLst>
          </p:cNvPr>
          <p:cNvCxnSpPr>
            <a:stCxn id="21" idx="3"/>
          </p:cNvCxnSpPr>
          <p:nvPr/>
        </p:nvCxnSpPr>
        <p:spPr>
          <a:xfrm flipV="1">
            <a:off x="6245364" y="5915822"/>
            <a:ext cx="29170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950F7C80-1794-18F6-9BBB-24F435352307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10916399" y="3968071"/>
            <a:ext cx="1911" cy="783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05E85F-C589-46CA-DD15-B2C524AB1D1A}"/>
              </a:ext>
            </a:extLst>
          </p:cNvPr>
          <p:cNvCxnSpPr>
            <a:stCxn id="25" idx="2"/>
            <a:endCxn id="31" idx="3"/>
          </p:cNvCxnSpPr>
          <p:nvPr/>
        </p:nvCxnSpPr>
        <p:spPr>
          <a:xfrm flipH="1">
            <a:off x="9542996" y="3694098"/>
            <a:ext cx="6959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C13B537-0709-1C47-D8C0-3E68B99FC670}"/>
              </a:ext>
            </a:extLst>
          </p:cNvPr>
          <p:cNvSpPr txBox="1"/>
          <p:nvPr/>
        </p:nvSpPr>
        <p:spPr>
          <a:xfrm>
            <a:off x="8906369" y="2373079"/>
            <a:ext cx="133776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/>
              </a:rPr>
              <a:t>대화형 부동산 </a:t>
            </a:r>
            <a:r>
              <a:rPr lang="en-US" altLang="ko-KR" sz="11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/>
              </a:rPr>
              <a:t>AI</a:t>
            </a:r>
            <a:r>
              <a:rPr lang="ko-KR" altLang="en-US" sz="11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/>
              </a:rPr>
              <a:t> </a:t>
            </a:r>
            <a:endParaRPr lang="en-US" altLang="ko-KR" sz="11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/>
              </a:rPr>
              <a:t>권리분석 및 상담</a:t>
            </a:r>
            <a:endParaRPr lang="ko-KR" altLang="en-US" sz="11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15C7690A-96DA-8913-E884-AD79F1179109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 flipV="1">
            <a:off x="7632206" y="3694098"/>
            <a:ext cx="799888" cy="117218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97" name="꺾인 연결선[E] 4096">
            <a:extLst>
              <a:ext uri="{FF2B5EF4-FFF2-40B4-BE49-F238E27FC236}">
                <a16:creationId xmlns:a16="http://schemas.microsoft.com/office/drawing/2014/main" id="{9E66736D-C107-D679-9A46-57E06D3A75F3}"/>
              </a:ext>
            </a:extLst>
          </p:cNvPr>
          <p:cNvCxnSpPr>
            <a:stCxn id="22" idx="3"/>
            <a:endCxn id="31" idx="1"/>
          </p:cNvCxnSpPr>
          <p:nvPr/>
        </p:nvCxnSpPr>
        <p:spPr>
          <a:xfrm>
            <a:off x="7617101" y="2785746"/>
            <a:ext cx="814993" cy="90835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3" name="꺾인 연결선[E] 4102">
            <a:extLst>
              <a:ext uri="{FF2B5EF4-FFF2-40B4-BE49-F238E27FC236}">
                <a16:creationId xmlns:a16="http://schemas.microsoft.com/office/drawing/2014/main" id="{06412680-2598-D596-7A66-74A97AA6A5C0}"/>
              </a:ext>
            </a:extLst>
          </p:cNvPr>
          <p:cNvCxnSpPr>
            <a:cxnSpLocks/>
            <a:stCxn id="4099" idx="2"/>
            <a:endCxn id="31" idx="0"/>
          </p:cNvCxnSpPr>
          <p:nvPr/>
        </p:nvCxnSpPr>
        <p:spPr>
          <a:xfrm rot="5400000">
            <a:off x="9462214" y="2427963"/>
            <a:ext cx="363404" cy="131274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9" name="오른쪽 화살표[R] 4108">
            <a:extLst>
              <a:ext uri="{FF2B5EF4-FFF2-40B4-BE49-F238E27FC236}">
                <a16:creationId xmlns:a16="http://schemas.microsoft.com/office/drawing/2014/main" id="{0D1E646C-FF98-C6E3-C5CE-36B79D5DCEDA}"/>
              </a:ext>
            </a:extLst>
          </p:cNvPr>
          <p:cNvSpPr/>
          <p:nvPr/>
        </p:nvSpPr>
        <p:spPr>
          <a:xfrm>
            <a:off x="3096427" y="2676012"/>
            <a:ext cx="393690" cy="219468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10000"/>
                  <a:lumOff val="90000"/>
                </a:schemeClr>
              </a:gs>
              <a:gs pos="73000">
                <a:schemeClr val="tx2">
                  <a:lumMod val="10000"/>
                  <a:lumOff val="90000"/>
                </a:schemeClr>
              </a:gs>
              <a:gs pos="8100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11" name="오른쪽 화살표[R] 4110">
            <a:extLst>
              <a:ext uri="{FF2B5EF4-FFF2-40B4-BE49-F238E27FC236}">
                <a16:creationId xmlns:a16="http://schemas.microsoft.com/office/drawing/2014/main" id="{97176FFE-7087-6114-DFAB-FF217BD9E21F}"/>
              </a:ext>
            </a:extLst>
          </p:cNvPr>
          <p:cNvSpPr/>
          <p:nvPr/>
        </p:nvSpPr>
        <p:spPr>
          <a:xfrm>
            <a:off x="3113519" y="4368080"/>
            <a:ext cx="393690" cy="219468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10000"/>
                  <a:lumOff val="90000"/>
                </a:schemeClr>
              </a:gs>
              <a:gs pos="73000">
                <a:schemeClr val="tx2">
                  <a:lumMod val="10000"/>
                  <a:lumOff val="90000"/>
                </a:schemeClr>
              </a:gs>
              <a:gs pos="8100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13" name="오른쪽 화살표[R] 4112">
            <a:extLst>
              <a:ext uri="{FF2B5EF4-FFF2-40B4-BE49-F238E27FC236}">
                <a16:creationId xmlns:a16="http://schemas.microsoft.com/office/drawing/2014/main" id="{2C0379A1-1BBE-24FB-1F8C-BD3ED9453EA9}"/>
              </a:ext>
            </a:extLst>
          </p:cNvPr>
          <p:cNvSpPr/>
          <p:nvPr/>
        </p:nvSpPr>
        <p:spPr>
          <a:xfrm>
            <a:off x="3147702" y="5812319"/>
            <a:ext cx="393690" cy="219468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10000"/>
                  <a:lumOff val="90000"/>
                </a:schemeClr>
              </a:gs>
              <a:gs pos="73000">
                <a:schemeClr val="tx2">
                  <a:lumMod val="10000"/>
                  <a:lumOff val="90000"/>
                </a:schemeClr>
              </a:gs>
              <a:gs pos="8100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5EC3E-1F89-4DE0-3E15-068F691E3174}"/>
              </a:ext>
            </a:extLst>
          </p:cNvPr>
          <p:cNvSpPr txBox="1"/>
          <p:nvPr/>
        </p:nvSpPr>
        <p:spPr>
          <a:xfrm>
            <a:off x="5274654" y="500841"/>
            <a:ext cx="675922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kumimoji="1"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멀티모델 </a:t>
            </a:r>
            <a:r>
              <a:rPr kumimoji="1" 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LLM(MLLM)</a:t>
            </a:r>
            <a:r>
              <a:rPr kumimoji="1"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기술을 적극 활용하겠습니다</a:t>
            </a:r>
            <a:r>
              <a:rPr kumimoji="1" 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.</a:t>
            </a:r>
            <a:endParaRPr lang="en-US" sz="10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43956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85;p15">
            <a:extLst>
              <a:ext uri="{FF2B5EF4-FFF2-40B4-BE49-F238E27FC236}">
                <a16:creationId xmlns:a16="http://schemas.microsoft.com/office/drawing/2014/main" id="{40E4DD42-E111-1671-0EE0-BE267413615B}"/>
              </a:ext>
            </a:extLst>
          </p:cNvPr>
          <p:cNvSpPr/>
          <p:nvPr/>
        </p:nvSpPr>
        <p:spPr>
          <a:xfrm>
            <a:off x="5231428" y="1523373"/>
            <a:ext cx="3870527" cy="1623479"/>
          </a:xfrm>
          <a:prstGeom prst="roundRect">
            <a:avLst>
              <a:gd name="adj" fmla="val 4745"/>
            </a:avLst>
          </a:prstGeom>
          <a:solidFill>
            <a:schemeClr val="bg1"/>
          </a:solidFill>
          <a:ln w="12700" cap="flat" cmpd="sng">
            <a:solidFill>
              <a:schemeClr val="tx2">
                <a:lumMod val="50000"/>
                <a:lumOff val="50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85;p15">
            <a:extLst>
              <a:ext uri="{FF2B5EF4-FFF2-40B4-BE49-F238E27FC236}">
                <a16:creationId xmlns:a16="http://schemas.microsoft.com/office/drawing/2014/main" id="{3C61D4CB-671F-F175-414D-558E8CC8AFA7}"/>
              </a:ext>
            </a:extLst>
          </p:cNvPr>
          <p:cNvSpPr/>
          <p:nvPr/>
        </p:nvSpPr>
        <p:spPr>
          <a:xfrm>
            <a:off x="5220918" y="3314778"/>
            <a:ext cx="3870527" cy="1139505"/>
          </a:xfrm>
          <a:prstGeom prst="roundRect">
            <a:avLst>
              <a:gd name="adj" fmla="val 4745"/>
            </a:avLst>
          </a:prstGeom>
          <a:solidFill>
            <a:schemeClr val="bg1"/>
          </a:solidFill>
          <a:ln w="12700" cap="flat" cmpd="sng">
            <a:solidFill>
              <a:schemeClr val="tx2">
                <a:lumMod val="50000"/>
                <a:lumOff val="50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4" name="Google Shape;85;p15">
            <a:extLst>
              <a:ext uri="{FF2B5EF4-FFF2-40B4-BE49-F238E27FC236}">
                <a16:creationId xmlns:a16="http://schemas.microsoft.com/office/drawing/2014/main" id="{E1A343FC-DD67-7AB6-8404-659533CC73D3}"/>
              </a:ext>
            </a:extLst>
          </p:cNvPr>
          <p:cNvSpPr/>
          <p:nvPr/>
        </p:nvSpPr>
        <p:spPr>
          <a:xfrm>
            <a:off x="5220918" y="4643837"/>
            <a:ext cx="3870527" cy="1647755"/>
          </a:xfrm>
          <a:prstGeom prst="roundRect">
            <a:avLst>
              <a:gd name="adj" fmla="val 4745"/>
            </a:avLst>
          </a:prstGeom>
          <a:solidFill>
            <a:schemeClr val="bg1"/>
          </a:solidFill>
          <a:ln w="12700" cap="flat" cmpd="sng">
            <a:solidFill>
              <a:schemeClr val="tx2">
                <a:lumMod val="50000"/>
                <a:lumOff val="50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B156E28-4024-CC30-7A44-69BC6D0F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부동산 현장조사 지원</a:t>
            </a:r>
          </a:p>
        </p:txBody>
      </p:sp>
      <p:sp>
        <p:nvSpPr>
          <p:cNvPr id="56" name="Google Shape;85;p15">
            <a:extLst>
              <a:ext uri="{FF2B5EF4-FFF2-40B4-BE49-F238E27FC236}">
                <a16:creationId xmlns:a16="http://schemas.microsoft.com/office/drawing/2014/main" id="{55CE53AE-E39C-50C8-F0F5-6DF2750F40FE}"/>
              </a:ext>
            </a:extLst>
          </p:cNvPr>
          <p:cNvSpPr/>
          <p:nvPr/>
        </p:nvSpPr>
        <p:spPr>
          <a:xfrm>
            <a:off x="5389437" y="1595994"/>
            <a:ext cx="2205176" cy="39568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00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주요시설확인</a:t>
            </a: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7" name="Google Shape;85;p15">
            <a:extLst>
              <a:ext uri="{FF2B5EF4-FFF2-40B4-BE49-F238E27FC236}">
                <a16:creationId xmlns:a16="http://schemas.microsoft.com/office/drawing/2014/main" id="{9A14AEEC-217B-3E25-6C6D-AA340F0C4C88}"/>
              </a:ext>
            </a:extLst>
          </p:cNvPr>
          <p:cNvSpPr/>
          <p:nvPr/>
        </p:nvSpPr>
        <p:spPr>
          <a:xfrm>
            <a:off x="5389437" y="2639348"/>
            <a:ext cx="2205176" cy="39568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사실입증 소명자료</a:t>
            </a: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85;p15">
            <a:extLst>
              <a:ext uri="{FF2B5EF4-FFF2-40B4-BE49-F238E27FC236}">
                <a16:creationId xmlns:a16="http://schemas.microsoft.com/office/drawing/2014/main" id="{721B02CB-AC75-50A6-3343-64D9D81049EC}"/>
              </a:ext>
            </a:extLst>
          </p:cNvPr>
          <p:cNvSpPr/>
          <p:nvPr/>
        </p:nvSpPr>
        <p:spPr>
          <a:xfrm>
            <a:off x="5389437" y="2117780"/>
            <a:ext cx="2205176" cy="39568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하자확인</a:t>
            </a: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9" name="Google Shape;85;p15">
            <a:extLst>
              <a:ext uri="{FF2B5EF4-FFF2-40B4-BE49-F238E27FC236}">
                <a16:creationId xmlns:a16="http://schemas.microsoft.com/office/drawing/2014/main" id="{0968A8DE-F1FD-6BD2-EAFB-2F3FF5227956}"/>
              </a:ext>
            </a:extLst>
          </p:cNvPr>
          <p:cNvSpPr/>
          <p:nvPr/>
        </p:nvSpPr>
        <p:spPr>
          <a:xfrm>
            <a:off x="5389437" y="3416718"/>
            <a:ext cx="2205176" cy="39568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보이스 노트</a:t>
            </a: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0" name="Google Shape;85;p15">
            <a:extLst>
              <a:ext uri="{FF2B5EF4-FFF2-40B4-BE49-F238E27FC236}">
                <a16:creationId xmlns:a16="http://schemas.microsoft.com/office/drawing/2014/main" id="{2280F06C-5EED-7F6D-B0EB-2F717AC4A7A8}"/>
              </a:ext>
            </a:extLst>
          </p:cNvPr>
          <p:cNvSpPr/>
          <p:nvPr/>
        </p:nvSpPr>
        <p:spPr>
          <a:xfrm>
            <a:off x="5389437" y="3955979"/>
            <a:ext cx="2205176" cy="39568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사진과 위치 등의 결합데이터</a:t>
            </a: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1" name="Google Shape;85;p15">
            <a:extLst>
              <a:ext uri="{FF2B5EF4-FFF2-40B4-BE49-F238E27FC236}">
                <a16:creationId xmlns:a16="http://schemas.microsoft.com/office/drawing/2014/main" id="{2D9780B4-57FC-272F-D628-3B62B836F931}"/>
              </a:ext>
            </a:extLst>
          </p:cNvPr>
          <p:cNvSpPr/>
          <p:nvPr/>
        </p:nvSpPr>
        <p:spPr>
          <a:xfrm>
            <a:off x="5389437" y="4753470"/>
            <a:ext cx="2205176" cy="39568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대화형 질의 응답</a:t>
            </a: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2" name="Google Shape;85;p15">
            <a:extLst>
              <a:ext uri="{FF2B5EF4-FFF2-40B4-BE49-F238E27FC236}">
                <a16:creationId xmlns:a16="http://schemas.microsoft.com/office/drawing/2014/main" id="{FEA501DE-4C2B-8941-3164-A9E3B55B106C}"/>
              </a:ext>
            </a:extLst>
          </p:cNvPr>
          <p:cNvSpPr/>
          <p:nvPr/>
        </p:nvSpPr>
        <p:spPr>
          <a:xfrm>
            <a:off x="5389437" y="5269285"/>
            <a:ext cx="2205176" cy="39568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사진과 위치 등의 결합데이터</a:t>
            </a: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" name="Google Shape;85;p15">
            <a:extLst>
              <a:ext uri="{FF2B5EF4-FFF2-40B4-BE49-F238E27FC236}">
                <a16:creationId xmlns:a16="http://schemas.microsoft.com/office/drawing/2014/main" id="{5CCA98D8-2F75-67CA-2BD6-B205B0507D72}"/>
              </a:ext>
            </a:extLst>
          </p:cNvPr>
          <p:cNvSpPr/>
          <p:nvPr/>
        </p:nvSpPr>
        <p:spPr>
          <a:xfrm>
            <a:off x="5389437" y="5782852"/>
            <a:ext cx="2205176" cy="39568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주요 체크리스트 점검</a:t>
            </a: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Google Shape;84;p15">
            <a:extLst>
              <a:ext uri="{FF2B5EF4-FFF2-40B4-BE49-F238E27FC236}">
                <a16:creationId xmlns:a16="http://schemas.microsoft.com/office/drawing/2014/main" id="{7E6BC991-08A5-1C13-87E6-FBBFEA2698FB}"/>
              </a:ext>
            </a:extLst>
          </p:cNvPr>
          <p:cNvSpPr/>
          <p:nvPr/>
        </p:nvSpPr>
        <p:spPr>
          <a:xfrm>
            <a:off x="11232512" y="1677922"/>
            <a:ext cx="724245" cy="4530437"/>
          </a:xfrm>
          <a:prstGeom prst="roundRect">
            <a:avLst>
              <a:gd name="adj" fmla="val 1659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MLLM </a:t>
            </a: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" name="Google Shape;84;p15">
            <a:extLst>
              <a:ext uri="{FF2B5EF4-FFF2-40B4-BE49-F238E27FC236}">
                <a16:creationId xmlns:a16="http://schemas.microsoft.com/office/drawing/2014/main" id="{49DAC2CE-9891-9D4A-F270-555B0B4F17CB}"/>
              </a:ext>
            </a:extLst>
          </p:cNvPr>
          <p:cNvSpPr/>
          <p:nvPr/>
        </p:nvSpPr>
        <p:spPr>
          <a:xfrm>
            <a:off x="7858652" y="3429000"/>
            <a:ext cx="970035" cy="9115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40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음성기반</a:t>
            </a:r>
            <a:endParaRPr sz="14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2" name="Google Shape;85;p15">
            <a:extLst>
              <a:ext uri="{FF2B5EF4-FFF2-40B4-BE49-F238E27FC236}">
                <a16:creationId xmlns:a16="http://schemas.microsoft.com/office/drawing/2014/main" id="{E9BE5588-A0E7-8FC9-1682-DDB0A4BED97E}"/>
              </a:ext>
            </a:extLst>
          </p:cNvPr>
          <p:cNvSpPr/>
          <p:nvPr/>
        </p:nvSpPr>
        <p:spPr>
          <a:xfrm>
            <a:off x="7858652" y="1635882"/>
            <a:ext cx="970035" cy="14492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40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/>
                <a:cs typeface="Malgun Gothic"/>
                <a:sym typeface="Malgun Gothic"/>
              </a:rPr>
              <a:t>사진기반</a:t>
            </a:r>
            <a:endParaRPr sz="14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5" name="Google Shape;84;p15">
            <a:extLst>
              <a:ext uri="{FF2B5EF4-FFF2-40B4-BE49-F238E27FC236}">
                <a16:creationId xmlns:a16="http://schemas.microsoft.com/office/drawing/2014/main" id="{15574B0C-DAB9-3D79-030D-A1A42FDEF638}"/>
              </a:ext>
            </a:extLst>
          </p:cNvPr>
          <p:cNvSpPr/>
          <p:nvPr/>
        </p:nvSpPr>
        <p:spPr>
          <a:xfrm>
            <a:off x="7858652" y="4703694"/>
            <a:ext cx="970035" cy="1525685"/>
          </a:xfrm>
          <a:prstGeom prst="roundRect">
            <a:avLst>
              <a:gd name="adj" fmla="val 1659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40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대화형</a:t>
            </a:r>
            <a:r>
              <a:rPr lang="ko-KR" altLang="en-US" sz="14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 </a:t>
            </a:r>
            <a:endParaRPr lang="en-US" altLang="ko-KR" sz="14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어시스턴트</a:t>
            </a:r>
            <a:endParaRPr sz="14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7" name="Google Shape;84;p15">
            <a:extLst>
              <a:ext uri="{FF2B5EF4-FFF2-40B4-BE49-F238E27FC236}">
                <a16:creationId xmlns:a16="http://schemas.microsoft.com/office/drawing/2014/main" id="{6654D873-14B7-5A5F-217A-91546E07386C}"/>
              </a:ext>
            </a:extLst>
          </p:cNvPr>
          <p:cNvSpPr/>
          <p:nvPr/>
        </p:nvSpPr>
        <p:spPr>
          <a:xfrm>
            <a:off x="9626452" y="1806861"/>
            <a:ext cx="864670" cy="2116569"/>
          </a:xfrm>
          <a:prstGeom prst="roundRect">
            <a:avLst>
              <a:gd name="adj" fmla="val 1659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비정형 부동산 </a:t>
            </a:r>
            <a:endParaRPr lang="en-US" altLang="ko-KR"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데이터 마이닝</a:t>
            </a: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" name="Google Shape;84;p15">
            <a:extLst>
              <a:ext uri="{FF2B5EF4-FFF2-40B4-BE49-F238E27FC236}">
                <a16:creationId xmlns:a16="http://schemas.microsoft.com/office/drawing/2014/main" id="{13D24470-B88A-C405-9388-B6A0E6C56551}"/>
              </a:ext>
            </a:extLst>
          </p:cNvPr>
          <p:cNvSpPr/>
          <p:nvPr/>
        </p:nvSpPr>
        <p:spPr>
          <a:xfrm>
            <a:off x="9626452" y="4379158"/>
            <a:ext cx="864670" cy="1590015"/>
          </a:xfrm>
          <a:prstGeom prst="roundRect">
            <a:avLst>
              <a:gd name="adj" fmla="val 1659"/>
            </a:avLst>
          </a:prstGeom>
          <a:solidFill>
            <a:schemeClr val="tx2">
              <a:lumMod val="10000"/>
              <a:lumOff val="90000"/>
            </a:schemeClr>
          </a:solidFill>
          <a:ln w="9525" cap="flat" cmpd="sng">
            <a:solidFill>
              <a:srgbClr val="1B47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54000" rIns="18000" bIns="5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rPr>
              <a:t>VectorDB</a:t>
            </a:r>
            <a:endParaRPr sz="1000" dirty="0">
              <a:solidFill>
                <a:srgbClr val="1B4794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9" name="왼쪽 중괄호[L] 8">
            <a:extLst>
              <a:ext uri="{FF2B5EF4-FFF2-40B4-BE49-F238E27FC236}">
                <a16:creationId xmlns:a16="http://schemas.microsoft.com/office/drawing/2014/main" id="{515827FD-9EC5-5AF1-BE3F-C6CE4EB9A3A9}"/>
              </a:ext>
            </a:extLst>
          </p:cNvPr>
          <p:cNvSpPr/>
          <p:nvPr/>
        </p:nvSpPr>
        <p:spPr>
          <a:xfrm>
            <a:off x="4776368" y="1618520"/>
            <a:ext cx="237175" cy="46341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BCCE5D3-999E-520E-46E6-3292C06C187A}"/>
              </a:ext>
            </a:extLst>
          </p:cNvPr>
          <p:cNvGrpSpPr/>
          <p:nvPr/>
        </p:nvGrpSpPr>
        <p:grpSpPr>
          <a:xfrm>
            <a:off x="1136495" y="1748787"/>
            <a:ext cx="2787174" cy="4369126"/>
            <a:chOff x="1170677" y="1575613"/>
            <a:chExt cx="3123368" cy="4896138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FBF1CFCC-C427-6425-F85F-C3AF032606C8}"/>
                </a:ext>
              </a:extLst>
            </p:cNvPr>
            <p:cNvSpPr/>
            <p:nvPr/>
          </p:nvSpPr>
          <p:spPr>
            <a:xfrm>
              <a:off x="1170677" y="1575613"/>
              <a:ext cx="3123368" cy="4896138"/>
            </a:xfrm>
            <a:prstGeom prst="roundRect">
              <a:avLst>
                <a:gd name="adj" fmla="val 3839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B2653309-9B0C-39BC-5DB1-D399BC969AA1}"/>
                </a:ext>
              </a:extLst>
            </p:cNvPr>
            <p:cNvSpPr/>
            <p:nvPr/>
          </p:nvSpPr>
          <p:spPr>
            <a:xfrm>
              <a:off x="1293368" y="1737748"/>
              <a:ext cx="2849848" cy="4532824"/>
            </a:xfrm>
            <a:prstGeom prst="roundRect">
              <a:avLst>
                <a:gd name="adj" fmla="val 38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468409C-221A-D5EA-B62C-5F8EF997CA9B}"/>
                </a:ext>
              </a:extLst>
            </p:cNvPr>
            <p:cNvGrpSpPr/>
            <p:nvPr/>
          </p:nvGrpSpPr>
          <p:grpSpPr>
            <a:xfrm>
              <a:off x="1377382" y="2485975"/>
              <a:ext cx="2099270" cy="395682"/>
              <a:chOff x="294743" y="1742020"/>
              <a:chExt cx="2309006" cy="395682"/>
            </a:xfrm>
          </p:grpSpPr>
          <p:sp>
            <p:nvSpPr>
              <p:cNvPr id="12" name="직각 삼각형[R] 11">
                <a:extLst>
                  <a:ext uri="{FF2B5EF4-FFF2-40B4-BE49-F238E27FC236}">
                    <a16:creationId xmlns:a16="http://schemas.microsoft.com/office/drawing/2014/main" id="{E0A59BCF-7977-FE94-F7DC-3E105CB491FC}"/>
                  </a:ext>
                </a:extLst>
              </p:cNvPr>
              <p:cNvSpPr/>
              <p:nvPr/>
            </p:nvSpPr>
            <p:spPr>
              <a:xfrm rot="16200000" flipH="1">
                <a:off x="375963" y="1660801"/>
                <a:ext cx="211986" cy="374425"/>
              </a:xfrm>
              <a:prstGeom prst="rtTriangl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 dirty="0"/>
              </a:p>
            </p:txBody>
          </p:sp>
          <p:sp>
            <p:nvSpPr>
              <p:cNvPr id="11" name="Google Shape;85;p15">
                <a:extLst>
                  <a:ext uri="{FF2B5EF4-FFF2-40B4-BE49-F238E27FC236}">
                    <a16:creationId xmlns:a16="http://schemas.microsoft.com/office/drawing/2014/main" id="{DD38E25C-880D-2AD8-E5CD-A5B5505714AD}"/>
                  </a:ext>
                </a:extLst>
              </p:cNvPr>
              <p:cNvSpPr/>
              <p:nvPr/>
            </p:nvSpPr>
            <p:spPr>
              <a:xfrm>
                <a:off x="398573" y="1742020"/>
                <a:ext cx="2205176" cy="395682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000" tIns="54000" rIns="18000" bIns="540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dirty="0">
                    <a:solidFill>
                      <a:srgbClr val="1B4794"/>
                    </a:solidFill>
                    <a:latin typeface="S-Core Dream 3 Light" panose="020B0503030302020204" pitchFamily="34" charset="-127"/>
                    <a:ea typeface="S-Core Dream 3 Light" panose="020B0503030302020204" pitchFamily="34" charset="-127"/>
                    <a:cs typeface="Malgun Gothic"/>
                    <a:sym typeface="Malgun Gothic"/>
                  </a:rPr>
                  <a:t> 실사 프로그램을 진행하겠습니까</a:t>
                </a:r>
                <a:r>
                  <a:rPr lang="en-US" altLang="ko-KR" sz="800" dirty="0">
                    <a:solidFill>
                      <a:srgbClr val="1B4794"/>
                    </a:solidFill>
                    <a:latin typeface="S-Core Dream 3 Light" panose="020B0503030302020204" pitchFamily="34" charset="-127"/>
                    <a:ea typeface="S-Core Dream 3 Light" panose="020B0503030302020204" pitchFamily="34" charset="-127"/>
                    <a:cs typeface="Malgun Gothic"/>
                    <a:sym typeface="Malgun Gothic"/>
                  </a:rPr>
                  <a:t>?</a:t>
                </a:r>
                <a:endParaRPr sz="800" dirty="0">
                  <a:solidFill>
                    <a:srgbClr val="1B4794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F0F645-E08C-6684-E846-CAE97E4D4481}"/>
                </a:ext>
              </a:extLst>
            </p:cNvPr>
            <p:cNvGrpSpPr/>
            <p:nvPr/>
          </p:nvGrpSpPr>
          <p:grpSpPr>
            <a:xfrm flipH="1">
              <a:off x="3298194" y="2977439"/>
              <a:ext cx="614009" cy="395682"/>
              <a:chOff x="294743" y="1742020"/>
              <a:chExt cx="675354" cy="395682"/>
            </a:xfrm>
            <a:solidFill>
              <a:srgbClr val="FFC000"/>
            </a:solidFill>
          </p:grpSpPr>
          <p:sp>
            <p:nvSpPr>
              <p:cNvPr id="15" name="직각 삼각형[R] 14">
                <a:extLst>
                  <a:ext uri="{FF2B5EF4-FFF2-40B4-BE49-F238E27FC236}">
                    <a16:creationId xmlns:a16="http://schemas.microsoft.com/office/drawing/2014/main" id="{BBF1C7A1-706E-9CDA-AAC1-C50F51C167FA}"/>
                  </a:ext>
                </a:extLst>
              </p:cNvPr>
              <p:cNvSpPr/>
              <p:nvPr/>
            </p:nvSpPr>
            <p:spPr>
              <a:xfrm rot="16200000" flipH="1">
                <a:off x="375963" y="1660801"/>
                <a:ext cx="211986" cy="374425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6" name="Google Shape;85;p15">
                <a:extLst>
                  <a:ext uri="{FF2B5EF4-FFF2-40B4-BE49-F238E27FC236}">
                    <a16:creationId xmlns:a16="http://schemas.microsoft.com/office/drawing/2014/main" id="{059C8BB5-4DAD-3DC0-7F70-300E1D6A1683}"/>
                  </a:ext>
                </a:extLst>
              </p:cNvPr>
              <p:cNvSpPr/>
              <p:nvPr/>
            </p:nvSpPr>
            <p:spPr>
              <a:xfrm>
                <a:off x="398573" y="1742020"/>
                <a:ext cx="571524" cy="395682"/>
              </a:xfrm>
              <a:prstGeom prst="roundRect">
                <a:avLst>
                  <a:gd name="adj" fmla="val 16667"/>
                </a:avLst>
              </a:prstGeom>
              <a:grp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000" tIns="54000" rIns="18000" bIns="540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00" dirty="0">
                    <a:solidFill>
                      <a:srgbClr val="1B4794"/>
                    </a:solidFill>
                    <a:latin typeface="S-Core Dream 3 Light" panose="020B0503030302020204" pitchFamily="34" charset="-127"/>
                    <a:ea typeface="S-Core Dream 3 Light" panose="020B0503030302020204" pitchFamily="34" charset="-127"/>
                    <a:cs typeface="Malgun Gothic"/>
                    <a:sym typeface="Malgun Gothic"/>
                  </a:rPr>
                  <a:t>  네</a:t>
                </a:r>
                <a:endParaRPr sz="1000" dirty="0">
                  <a:solidFill>
                    <a:srgbClr val="1B4794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A3F7749-F106-F688-7412-76B67FC808BF}"/>
                </a:ext>
              </a:extLst>
            </p:cNvPr>
            <p:cNvGrpSpPr/>
            <p:nvPr/>
          </p:nvGrpSpPr>
          <p:grpSpPr>
            <a:xfrm>
              <a:off x="3011798" y="3996063"/>
              <a:ext cx="1052544" cy="1162963"/>
              <a:chOff x="2016223" y="4033801"/>
              <a:chExt cx="1157702" cy="1162963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0ADEDB5-C296-F2E0-993F-6E31009B6167}"/>
                  </a:ext>
                </a:extLst>
              </p:cNvPr>
              <p:cNvGrpSpPr/>
              <p:nvPr/>
            </p:nvGrpSpPr>
            <p:grpSpPr>
              <a:xfrm flipH="1">
                <a:off x="2016223" y="4033801"/>
                <a:ext cx="1157702" cy="1162963"/>
                <a:chOff x="294743" y="1742019"/>
                <a:chExt cx="1157702" cy="1162963"/>
              </a:xfrm>
              <a:solidFill>
                <a:srgbClr val="FFC000"/>
              </a:solidFill>
            </p:grpSpPr>
            <p:sp>
              <p:nvSpPr>
                <p:cNvPr id="25" name="직각 삼각형[R] 24">
                  <a:extLst>
                    <a:ext uri="{FF2B5EF4-FFF2-40B4-BE49-F238E27FC236}">
                      <a16:creationId xmlns:a16="http://schemas.microsoft.com/office/drawing/2014/main" id="{A6F6D9C1-EF73-83BA-0932-61395263D53D}"/>
                    </a:ext>
                  </a:extLst>
                </p:cNvPr>
                <p:cNvSpPr/>
                <p:nvPr/>
              </p:nvSpPr>
              <p:spPr>
                <a:xfrm rot="16200000" flipH="1">
                  <a:off x="375963" y="1660801"/>
                  <a:ext cx="211986" cy="374425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26" name="Google Shape;85;p15">
                  <a:extLst>
                    <a:ext uri="{FF2B5EF4-FFF2-40B4-BE49-F238E27FC236}">
                      <a16:creationId xmlns:a16="http://schemas.microsoft.com/office/drawing/2014/main" id="{BA10E008-5A15-A10E-30C3-17CE6FD88336}"/>
                    </a:ext>
                  </a:extLst>
                </p:cNvPr>
                <p:cNvSpPr/>
                <p:nvPr/>
              </p:nvSpPr>
              <p:spPr>
                <a:xfrm>
                  <a:off x="398573" y="1742019"/>
                  <a:ext cx="1053872" cy="1162963"/>
                </a:xfrm>
                <a:prstGeom prst="roundRect">
                  <a:avLst>
                    <a:gd name="adj" fmla="val 16667"/>
                  </a:avLst>
                </a:prstGeom>
                <a:grpFill/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000" tIns="54000" rIns="18000" bIns="54000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dirty="0">
                    <a:solidFill>
                      <a:srgbClr val="1B4794"/>
                    </a:solidFill>
                    <a:latin typeface="S-Core Dream 3 Light" panose="020B0503030302020204" pitchFamily="34" charset="-127"/>
                    <a:ea typeface="S-Core Dream 3 Light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  <p:pic>
            <p:nvPicPr>
              <p:cNvPr id="23" name="그림 22" descr="스크린샷, 그래픽, 직사각형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4B8B6245-604E-22F8-1CF4-775D27D8D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7790" y="4188226"/>
                <a:ext cx="930738" cy="930738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E6BF347-CFAD-D699-4BBC-DD58D4F40FBC}"/>
                </a:ext>
              </a:extLst>
            </p:cNvPr>
            <p:cNvGrpSpPr/>
            <p:nvPr/>
          </p:nvGrpSpPr>
          <p:grpSpPr>
            <a:xfrm>
              <a:off x="1377382" y="3460263"/>
              <a:ext cx="2099270" cy="2224482"/>
              <a:chOff x="294743" y="1742020"/>
              <a:chExt cx="2309006" cy="2224482"/>
            </a:xfrm>
          </p:grpSpPr>
          <p:sp>
            <p:nvSpPr>
              <p:cNvPr id="29" name="직각 삼각형[R] 28">
                <a:extLst>
                  <a:ext uri="{FF2B5EF4-FFF2-40B4-BE49-F238E27FC236}">
                    <a16:creationId xmlns:a16="http://schemas.microsoft.com/office/drawing/2014/main" id="{296C74BA-F174-00D0-E346-43D3C19F179C}"/>
                  </a:ext>
                </a:extLst>
              </p:cNvPr>
              <p:cNvSpPr/>
              <p:nvPr/>
            </p:nvSpPr>
            <p:spPr>
              <a:xfrm rot="16200000" flipH="1">
                <a:off x="375963" y="1660801"/>
                <a:ext cx="211986" cy="374425"/>
              </a:xfrm>
              <a:prstGeom prst="rtTriangl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 dirty="0"/>
              </a:p>
            </p:txBody>
          </p:sp>
          <p:sp>
            <p:nvSpPr>
              <p:cNvPr id="30" name="Google Shape;85;p15">
                <a:extLst>
                  <a:ext uri="{FF2B5EF4-FFF2-40B4-BE49-F238E27FC236}">
                    <a16:creationId xmlns:a16="http://schemas.microsoft.com/office/drawing/2014/main" id="{F2D5DC81-6D98-7240-5A2C-4927498398DF}"/>
                  </a:ext>
                </a:extLst>
              </p:cNvPr>
              <p:cNvSpPr/>
              <p:nvPr/>
            </p:nvSpPr>
            <p:spPr>
              <a:xfrm>
                <a:off x="398573" y="1742020"/>
                <a:ext cx="2205176" cy="395682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000" tIns="54000" rIns="18000" bIns="540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dirty="0">
                    <a:solidFill>
                      <a:srgbClr val="1B4794"/>
                    </a:solidFill>
                    <a:latin typeface="S-Core Dream 3 Light" panose="020B0503030302020204" pitchFamily="34" charset="-127"/>
                    <a:ea typeface="S-Core Dream 3 Light" panose="020B0503030302020204" pitchFamily="34" charset="-127"/>
                    <a:cs typeface="Malgun Gothic"/>
                    <a:sym typeface="Malgun Gothic"/>
                  </a:rPr>
                  <a:t> 출입구에서 현관사진을 촬영해 주세요</a:t>
                </a:r>
                <a:endParaRPr sz="800" dirty="0">
                  <a:solidFill>
                    <a:srgbClr val="1B4794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40" name="Google Shape;85;p15">
                <a:extLst>
                  <a:ext uri="{FF2B5EF4-FFF2-40B4-BE49-F238E27FC236}">
                    <a16:creationId xmlns:a16="http://schemas.microsoft.com/office/drawing/2014/main" id="{18163B66-7AE9-CC87-6712-4E7B52AAC475}"/>
                  </a:ext>
                </a:extLst>
              </p:cNvPr>
              <p:cNvSpPr/>
              <p:nvPr/>
            </p:nvSpPr>
            <p:spPr>
              <a:xfrm>
                <a:off x="398573" y="3570820"/>
                <a:ext cx="2205176" cy="395682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000" tIns="54000" rIns="18000" bIns="540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dirty="0">
                    <a:solidFill>
                      <a:srgbClr val="1B4794"/>
                    </a:solidFill>
                    <a:latin typeface="S-Core Dream 3 Light" panose="020B0503030302020204" pitchFamily="34" charset="-127"/>
                    <a:ea typeface="S-Core Dream 3 Light" panose="020B0503030302020204" pitchFamily="34" charset="-127"/>
                    <a:cs typeface="Malgun Gothic"/>
                    <a:sym typeface="Malgun Gothic"/>
                  </a:rPr>
                  <a:t> 문틀주변 도배마감이 좋지 않습니다</a:t>
                </a:r>
                <a:r>
                  <a:rPr lang="en-US" altLang="ko-KR" sz="800" dirty="0">
                    <a:solidFill>
                      <a:srgbClr val="1B4794"/>
                    </a:solidFill>
                    <a:latin typeface="S-Core Dream 3 Light" panose="020B0503030302020204" pitchFamily="34" charset="-127"/>
                    <a:ea typeface="S-Core Dream 3 Light" panose="020B0503030302020204" pitchFamily="34" charset="-127"/>
                    <a:cs typeface="Malgun Gothic"/>
                    <a:sym typeface="Malgun Gothic"/>
                  </a:rPr>
                  <a:t>.</a:t>
                </a:r>
                <a:r>
                  <a:rPr lang="ko-KR" altLang="en-US" sz="800" dirty="0">
                    <a:solidFill>
                      <a:srgbClr val="1B4794"/>
                    </a:solidFill>
                    <a:latin typeface="S-Core Dream 3 Light" panose="020B0503030302020204" pitchFamily="34" charset="-127"/>
                    <a:ea typeface="S-Core Dream 3 Light" panose="020B0503030302020204" pitchFamily="34" charset="-127"/>
                    <a:cs typeface="Malgun Gothic"/>
                    <a:sym typeface="Malgun Gothic"/>
                  </a:rPr>
                  <a:t> 도어락 작동여부를 확인 해주세요</a:t>
                </a:r>
                <a:endParaRPr sz="800" dirty="0">
                  <a:solidFill>
                    <a:srgbClr val="1B4794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872DFE9-63C2-D5E4-F69D-C773C8ED091B}"/>
                </a:ext>
              </a:extLst>
            </p:cNvPr>
            <p:cNvGrpSpPr/>
            <p:nvPr/>
          </p:nvGrpSpPr>
          <p:grpSpPr>
            <a:xfrm flipH="1">
              <a:off x="1594278" y="1968771"/>
              <a:ext cx="2327352" cy="395682"/>
              <a:chOff x="294743" y="1742020"/>
              <a:chExt cx="2559875" cy="395682"/>
            </a:xfrm>
            <a:solidFill>
              <a:srgbClr val="FFC000"/>
            </a:solidFill>
          </p:grpSpPr>
          <p:sp>
            <p:nvSpPr>
              <p:cNvPr id="35" name="직각 삼각형[R] 34">
                <a:extLst>
                  <a:ext uri="{FF2B5EF4-FFF2-40B4-BE49-F238E27FC236}">
                    <a16:creationId xmlns:a16="http://schemas.microsoft.com/office/drawing/2014/main" id="{C738135C-409C-951C-095B-78A1F9BE862B}"/>
                  </a:ext>
                </a:extLst>
              </p:cNvPr>
              <p:cNvSpPr/>
              <p:nvPr/>
            </p:nvSpPr>
            <p:spPr>
              <a:xfrm rot="16200000" flipH="1">
                <a:off x="375963" y="1660801"/>
                <a:ext cx="211986" cy="374425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6" name="Google Shape;85;p15">
                <a:extLst>
                  <a:ext uri="{FF2B5EF4-FFF2-40B4-BE49-F238E27FC236}">
                    <a16:creationId xmlns:a16="http://schemas.microsoft.com/office/drawing/2014/main" id="{DCD57477-221C-816D-0F53-7F745AE4D0C3}"/>
                  </a:ext>
                </a:extLst>
              </p:cNvPr>
              <p:cNvSpPr/>
              <p:nvPr/>
            </p:nvSpPr>
            <p:spPr>
              <a:xfrm>
                <a:off x="398577" y="1742020"/>
                <a:ext cx="2456041" cy="395682"/>
              </a:xfrm>
              <a:prstGeom prst="roundRect">
                <a:avLst>
                  <a:gd name="adj" fmla="val 16667"/>
                </a:avLst>
              </a:prstGeom>
              <a:grp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000" tIns="54000" rIns="18000" bIns="540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dirty="0">
                    <a:solidFill>
                      <a:srgbClr val="1B4794"/>
                    </a:solidFill>
                    <a:latin typeface="S-Core Dream 3 Light" panose="020B0503030302020204" pitchFamily="34" charset="-127"/>
                    <a:ea typeface="S-Core Dream 3 Light" panose="020B0503030302020204" pitchFamily="34" charset="-127"/>
                    <a:cs typeface="Malgun Gothic"/>
                    <a:sym typeface="Malgun Gothic"/>
                  </a:rPr>
                  <a:t> 부동산 현장조사때 확인 해야할 사항을 알려주세요</a:t>
                </a:r>
                <a:endParaRPr sz="800" dirty="0">
                  <a:solidFill>
                    <a:srgbClr val="1B4794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" name="Google Shape;85;p15">
              <a:extLst>
                <a:ext uri="{FF2B5EF4-FFF2-40B4-BE49-F238E27FC236}">
                  <a16:creationId xmlns:a16="http://schemas.microsoft.com/office/drawing/2014/main" id="{3B6930B9-AFFB-078F-C277-E238F8E8D819}"/>
                </a:ext>
              </a:extLst>
            </p:cNvPr>
            <p:cNvSpPr/>
            <p:nvPr/>
          </p:nvSpPr>
          <p:spPr>
            <a:xfrm>
              <a:off x="1391884" y="5837253"/>
              <a:ext cx="1925854" cy="364056"/>
            </a:xfrm>
            <a:prstGeom prst="roundRect">
              <a:avLst>
                <a:gd name="adj" fmla="val 2207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solidFill>
                  <a:srgbClr val="1B4794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Malgun Gothic"/>
                <a:sym typeface="Malgun Gothic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8BE9B97-1CEE-14CF-6E80-9D81CCA40DFE}"/>
                </a:ext>
              </a:extLst>
            </p:cNvPr>
            <p:cNvGrpSpPr/>
            <p:nvPr/>
          </p:nvGrpSpPr>
          <p:grpSpPr>
            <a:xfrm>
              <a:off x="3790087" y="5887457"/>
              <a:ext cx="287023" cy="304800"/>
              <a:chOff x="3345009" y="5662056"/>
              <a:chExt cx="315699" cy="304800"/>
            </a:xfrm>
          </p:grpSpPr>
          <p:sp>
            <p:nvSpPr>
              <p:cNvPr id="45" name="Google Shape;85;p15">
                <a:extLst>
                  <a:ext uri="{FF2B5EF4-FFF2-40B4-BE49-F238E27FC236}">
                    <a16:creationId xmlns:a16="http://schemas.microsoft.com/office/drawing/2014/main" id="{1AD9D671-DDCF-FB0F-A359-6DFE542E6277}"/>
                  </a:ext>
                </a:extLst>
              </p:cNvPr>
              <p:cNvSpPr/>
              <p:nvPr/>
            </p:nvSpPr>
            <p:spPr>
              <a:xfrm>
                <a:off x="3345009" y="5662056"/>
                <a:ext cx="315699" cy="304800"/>
              </a:xfrm>
              <a:prstGeom prst="roundRect">
                <a:avLst>
                  <a:gd name="adj" fmla="val 8831"/>
                </a:avLst>
              </a:prstGeom>
              <a:solidFill>
                <a:schemeClr val="bg1">
                  <a:lumMod val="75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000" tIns="54000" rIns="18000" bIns="54000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dirty="0">
                  <a:solidFill>
                    <a:srgbClr val="1B4794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Malgun Gothic"/>
                  <a:sym typeface="Malgun Gothic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C935072-7C87-1331-A447-D2CE9E8FF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9220" y="5690818"/>
                <a:ext cx="247277" cy="247277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A57304A-4840-321A-85AC-16F026C9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1440" y="5885250"/>
              <a:ext cx="281127" cy="309214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19912DC-2AFB-A688-E049-1173E12943F4}"/>
              </a:ext>
            </a:extLst>
          </p:cNvPr>
          <p:cNvSpPr txBox="1"/>
          <p:nvPr/>
        </p:nvSpPr>
        <p:spPr>
          <a:xfrm>
            <a:off x="551828" y="6398742"/>
            <a:ext cx="445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텍스트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이미지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보이스를 지원하는 대화형 인터페이스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7EA91-27D8-B4E6-3947-E161A63FDAA7}"/>
              </a:ext>
            </a:extLst>
          </p:cNvPr>
          <p:cNvSpPr txBox="1"/>
          <p:nvPr/>
        </p:nvSpPr>
        <p:spPr>
          <a:xfrm>
            <a:off x="5274654" y="500841"/>
            <a:ext cx="675922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생성형AI의 대화형 인터페이스로 부동산 현장조사를 지원하겠습니다.</a:t>
            </a:r>
            <a:endParaRPr lang="en-US" sz="10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0489C57-3F2A-F688-E1FF-CFB3982CD73E}"/>
              </a:ext>
            </a:extLst>
          </p:cNvPr>
          <p:cNvSpPr/>
          <p:nvPr/>
        </p:nvSpPr>
        <p:spPr>
          <a:xfrm>
            <a:off x="10676071" y="3365851"/>
            <a:ext cx="475186" cy="1535487"/>
          </a:xfrm>
          <a:prstGeom prst="rightArrow">
            <a:avLst>
              <a:gd name="adj1" fmla="val 57902"/>
              <a:gd name="adj2" fmla="val 100000"/>
            </a:avLst>
          </a:prstGeom>
          <a:gradFill flip="none" rotWithShape="1">
            <a:gsLst>
              <a:gs pos="0">
                <a:schemeClr val="tx2">
                  <a:lumMod val="25000"/>
                  <a:lumOff val="75000"/>
                  <a:alpha val="9000"/>
                </a:schemeClr>
              </a:gs>
              <a:gs pos="73000">
                <a:schemeClr val="tx2">
                  <a:lumMod val="25000"/>
                  <a:lumOff val="75000"/>
                  <a:alpha val="80000"/>
                </a:schemeClr>
              </a:gs>
              <a:gs pos="81000">
                <a:schemeClr val="tx2">
                  <a:lumMod val="25000"/>
                  <a:lumOff val="75000"/>
                  <a:alpha val="90000"/>
                </a:schemeClr>
              </a:gs>
              <a:gs pos="100000">
                <a:schemeClr val="tx2">
                  <a:lumMod val="25000"/>
                  <a:lumOff val="75000"/>
                  <a:alpha val="95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더하기 기호 20">
            <a:extLst>
              <a:ext uri="{FF2B5EF4-FFF2-40B4-BE49-F238E27FC236}">
                <a16:creationId xmlns:a16="http://schemas.microsoft.com/office/drawing/2014/main" id="{A6DAD24D-2F19-DD2C-0835-8E2746BCAA02}"/>
              </a:ext>
            </a:extLst>
          </p:cNvPr>
          <p:cNvSpPr/>
          <p:nvPr/>
        </p:nvSpPr>
        <p:spPr>
          <a:xfrm>
            <a:off x="9196044" y="3943140"/>
            <a:ext cx="469078" cy="511143"/>
          </a:xfrm>
          <a:prstGeom prst="mathPlus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7">
            <a:extLst>
              <a:ext uri="{FF2B5EF4-FFF2-40B4-BE49-F238E27FC236}">
                <a16:creationId xmlns:a16="http://schemas.microsoft.com/office/drawing/2014/main" id="{89C8A827-A782-A9B7-E8E3-A26E24416E95}"/>
              </a:ext>
            </a:extLst>
          </p:cNvPr>
          <p:cNvSpPr/>
          <p:nvPr/>
        </p:nvSpPr>
        <p:spPr>
          <a:xfrm rot="5400000">
            <a:off x="9883436" y="3926714"/>
            <a:ext cx="350703" cy="314335"/>
          </a:xfrm>
          <a:prstGeom prst="rightArrow">
            <a:avLst>
              <a:gd name="adj1" fmla="val 57902"/>
              <a:gd name="adj2" fmla="val 53854"/>
            </a:avLst>
          </a:prstGeom>
          <a:gradFill flip="none" rotWithShape="1">
            <a:gsLst>
              <a:gs pos="0">
                <a:schemeClr val="tx2">
                  <a:lumMod val="25000"/>
                  <a:lumOff val="75000"/>
                  <a:alpha val="9000"/>
                </a:schemeClr>
              </a:gs>
              <a:gs pos="73000">
                <a:schemeClr val="tx2">
                  <a:lumMod val="25000"/>
                  <a:lumOff val="75000"/>
                  <a:alpha val="80000"/>
                </a:schemeClr>
              </a:gs>
              <a:gs pos="81000">
                <a:schemeClr val="tx2">
                  <a:lumMod val="25000"/>
                  <a:lumOff val="75000"/>
                  <a:alpha val="90000"/>
                </a:schemeClr>
              </a:gs>
              <a:gs pos="100000">
                <a:schemeClr val="tx2">
                  <a:lumMod val="25000"/>
                  <a:lumOff val="75000"/>
                  <a:alpha val="95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18CE531-BE1F-17AE-6194-CBAE9F8FF54E}"/>
              </a:ext>
            </a:extLst>
          </p:cNvPr>
          <p:cNvCxnSpPr>
            <a:cxnSpLocks/>
          </p:cNvCxnSpPr>
          <p:nvPr/>
        </p:nvCxnSpPr>
        <p:spPr>
          <a:xfrm>
            <a:off x="10491122" y="5284987"/>
            <a:ext cx="7413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58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B156E28-4024-CC30-7A44-69BC6D0F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등기부등본 </a:t>
            </a:r>
            <a:r>
              <a:rPr lang="en-US" altLang="ko-KR" dirty="0"/>
              <a:t>AI</a:t>
            </a:r>
            <a:r>
              <a:rPr lang="ko-KR" altLang="en-US" dirty="0"/>
              <a:t>분석 프로세스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10E51C-BEE5-C712-ACCE-9CA3C45D3627}"/>
              </a:ext>
            </a:extLst>
          </p:cNvPr>
          <p:cNvGrpSpPr/>
          <p:nvPr/>
        </p:nvGrpSpPr>
        <p:grpSpPr>
          <a:xfrm>
            <a:off x="678701" y="2822027"/>
            <a:ext cx="10791473" cy="3917694"/>
            <a:chOff x="678701" y="2822027"/>
            <a:chExt cx="10791473" cy="3917694"/>
          </a:xfrm>
        </p:grpSpPr>
        <p:sp>
          <p:nvSpPr>
            <p:cNvPr id="2" name="Google Shape;84;p15">
              <a:extLst>
                <a:ext uri="{FF2B5EF4-FFF2-40B4-BE49-F238E27FC236}">
                  <a16:creationId xmlns:a16="http://schemas.microsoft.com/office/drawing/2014/main" id="{FB4E042F-13F9-D45A-EEDC-C62A04658BE3}"/>
                </a:ext>
              </a:extLst>
            </p:cNvPr>
            <p:cNvSpPr/>
            <p:nvPr/>
          </p:nvSpPr>
          <p:spPr>
            <a:xfrm>
              <a:off x="678701" y="2822027"/>
              <a:ext cx="957332" cy="4421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1B4794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부동산분석</a:t>
              </a:r>
              <a:endParaRPr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" name="Google Shape;85;p15">
              <a:extLst>
                <a:ext uri="{FF2B5EF4-FFF2-40B4-BE49-F238E27FC236}">
                  <a16:creationId xmlns:a16="http://schemas.microsoft.com/office/drawing/2014/main" id="{EDD89530-3596-D0E1-E232-8651C1618B1C}"/>
                </a:ext>
              </a:extLst>
            </p:cNvPr>
            <p:cNvSpPr/>
            <p:nvPr/>
          </p:nvSpPr>
          <p:spPr>
            <a:xfrm>
              <a:off x="2143344" y="2822027"/>
              <a:ext cx="957332" cy="4421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1B4794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등기데이터</a:t>
              </a:r>
              <a:endParaRPr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86;p15">
              <a:extLst>
                <a:ext uri="{FF2B5EF4-FFF2-40B4-BE49-F238E27FC236}">
                  <a16:creationId xmlns:a16="http://schemas.microsoft.com/office/drawing/2014/main" id="{E7E0EE04-E95D-1EB6-B693-6C286DA75BF0}"/>
                </a:ext>
              </a:extLst>
            </p:cNvPr>
            <p:cNvSpPr/>
            <p:nvPr/>
          </p:nvSpPr>
          <p:spPr>
            <a:xfrm>
              <a:off x="4567581" y="2822027"/>
              <a:ext cx="957332" cy="4421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1B4794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등기데이터</a:t>
              </a:r>
              <a:endParaRPr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" name="Google Shape;87;p15">
              <a:extLst>
                <a:ext uri="{FF2B5EF4-FFF2-40B4-BE49-F238E27FC236}">
                  <a16:creationId xmlns:a16="http://schemas.microsoft.com/office/drawing/2014/main" id="{AF7F8410-CDDF-5F93-03DD-6EA099DDEC65}"/>
                </a:ext>
              </a:extLst>
            </p:cNvPr>
            <p:cNvSpPr/>
            <p:nvPr/>
          </p:nvSpPr>
          <p:spPr>
            <a:xfrm>
              <a:off x="3607987" y="2822027"/>
              <a:ext cx="452283" cy="442140"/>
            </a:xfrm>
            <a:prstGeom prst="diamond">
              <a:avLst/>
            </a:prstGeom>
            <a:solidFill>
              <a:schemeClr val="bg1"/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8" name="Google Shape;88;p15">
              <a:extLst>
                <a:ext uri="{FF2B5EF4-FFF2-40B4-BE49-F238E27FC236}">
                  <a16:creationId xmlns:a16="http://schemas.microsoft.com/office/drawing/2014/main" id="{DADE8E0C-94E2-1D71-533E-ED8344A0543A}"/>
                </a:ext>
              </a:extLst>
            </p:cNvPr>
            <p:cNvSpPr/>
            <p:nvPr/>
          </p:nvSpPr>
          <p:spPr>
            <a:xfrm>
              <a:off x="4567581" y="3690913"/>
              <a:ext cx="957332" cy="4421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1B4794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등기출력</a:t>
              </a:r>
              <a:endParaRPr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89;p15">
              <a:extLst>
                <a:ext uri="{FF2B5EF4-FFF2-40B4-BE49-F238E27FC236}">
                  <a16:creationId xmlns:a16="http://schemas.microsoft.com/office/drawing/2014/main" id="{22F601CD-82DD-9E00-7EBA-CBA9CF70972A}"/>
                </a:ext>
              </a:extLst>
            </p:cNvPr>
            <p:cNvSpPr/>
            <p:nvPr/>
          </p:nvSpPr>
          <p:spPr>
            <a:xfrm>
              <a:off x="6032224" y="2822027"/>
              <a:ext cx="957332" cy="4421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1B4794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등기분석</a:t>
              </a:r>
              <a:endParaRPr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0" name="Google Shape;90;p15">
              <a:extLst>
                <a:ext uri="{FF2B5EF4-FFF2-40B4-BE49-F238E27FC236}">
                  <a16:creationId xmlns:a16="http://schemas.microsoft.com/office/drawing/2014/main" id="{B5AB743C-BAAE-D00E-0F26-5CC4D79E81B6}"/>
                </a:ext>
              </a:extLst>
            </p:cNvPr>
            <p:cNvSpPr/>
            <p:nvPr/>
          </p:nvSpPr>
          <p:spPr>
            <a:xfrm>
              <a:off x="7496868" y="2822027"/>
              <a:ext cx="957332" cy="4421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altLang="en-US" sz="1000">
                  <a:solidFill>
                    <a:srgbClr val="1B4794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공공데이터</a:t>
              </a:r>
              <a:endParaRPr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" name="Google Shape;91;p15">
              <a:extLst>
                <a:ext uri="{FF2B5EF4-FFF2-40B4-BE49-F238E27FC236}">
                  <a16:creationId xmlns:a16="http://schemas.microsoft.com/office/drawing/2014/main" id="{EC96648D-37DB-5F98-18DD-82310B47B8F7}"/>
                </a:ext>
              </a:extLst>
            </p:cNvPr>
            <p:cNvSpPr/>
            <p:nvPr/>
          </p:nvSpPr>
          <p:spPr>
            <a:xfrm>
              <a:off x="8961511" y="2822027"/>
              <a:ext cx="957332" cy="4421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1B4794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주변정보 분석</a:t>
              </a:r>
              <a:endParaRPr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2" name="Google Shape;92;p15">
              <a:extLst>
                <a:ext uri="{FF2B5EF4-FFF2-40B4-BE49-F238E27FC236}">
                  <a16:creationId xmlns:a16="http://schemas.microsoft.com/office/drawing/2014/main" id="{28D5BEBC-98F7-0BCB-F048-B5525AD5F265}"/>
                </a:ext>
              </a:extLst>
            </p:cNvPr>
            <p:cNvSpPr/>
            <p:nvPr/>
          </p:nvSpPr>
          <p:spPr>
            <a:xfrm>
              <a:off x="10426154" y="2822027"/>
              <a:ext cx="957332" cy="4421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1B4794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벡터 임베딩</a:t>
              </a:r>
              <a:endParaRPr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cxnSp>
          <p:nvCxnSpPr>
            <p:cNvPr id="13" name="Google Shape;93;p15">
              <a:extLst>
                <a:ext uri="{FF2B5EF4-FFF2-40B4-BE49-F238E27FC236}">
                  <a16:creationId xmlns:a16="http://schemas.microsoft.com/office/drawing/2014/main" id="{F68D41AD-CADC-6D62-AD56-F7A4FE5D43D9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>
              <a:off x="1636033" y="3043097"/>
              <a:ext cx="507311" cy="0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94;p15">
              <a:extLst>
                <a:ext uri="{FF2B5EF4-FFF2-40B4-BE49-F238E27FC236}">
                  <a16:creationId xmlns:a16="http://schemas.microsoft.com/office/drawing/2014/main" id="{47E8723E-BA41-6BC3-C0C7-F16C2353599B}"/>
                </a:ext>
              </a:extLst>
            </p:cNvPr>
            <p:cNvCxnSpPr>
              <a:stCxn id="3" idx="3"/>
              <a:endCxn id="7" idx="1"/>
            </p:cNvCxnSpPr>
            <p:nvPr/>
          </p:nvCxnSpPr>
          <p:spPr>
            <a:xfrm>
              <a:off x="3100677" y="3043097"/>
              <a:ext cx="507311" cy="0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Google Shape;95;p15">
              <a:extLst>
                <a:ext uri="{FF2B5EF4-FFF2-40B4-BE49-F238E27FC236}">
                  <a16:creationId xmlns:a16="http://schemas.microsoft.com/office/drawing/2014/main" id="{3150C525-818F-28A2-163D-D1EBA3496A7E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4023334" y="3043097"/>
              <a:ext cx="544247" cy="0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96;p15">
              <a:extLst>
                <a:ext uri="{FF2B5EF4-FFF2-40B4-BE49-F238E27FC236}">
                  <a16:creationId xmlns:a16="http://schemas.microsoft.com/office/drawing/2014/main" id="{BDC022C9-27DC-22B4-E711-757851483CDF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5524914" y="3043097"/>
              <a:ext cx="507311" cy="0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97;p15">
              <a:extLst>
                <a:ext uri="{FF2B5EF4-FFF2-40B4-BE49-F238E27FC236}">
                  <a16:creationId xmlns:a16="http://schemas.microsoft.com/office/drawing/2014/main" id="{A3F62115-A2BF-5CC0-E554-5B79E78F22DE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6989557" y="3043097"/>
              <a:ext cx="507311" cy="0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98;p15">
              <a:extLst>
                <a:ext uri="{FF2B5EF4-FFF2-40B4-BE49-F238E27FC236}">
                  <a16:creationId xmlns:a16="http://schemas.microsoft.com/office/drawing/2014/main" id="{A852DF07-8A23-9799-F601-2626C49FF369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8454200" y="3043097"/>
              <a:ext cx="507311" cy="0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99;p15">
              <a:extLst>
                <a:ext uri="{FF2B5EF4-FFF2-40B4-BE49-F238E27FC236}">
                  <a16:creationId xmlns:a16="http://schemas.microsoft.com/office/drawing/2014/main" id="{64DA0D5B-B8CD-E4CB-CC40-CF9A1352E72D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9918843" y="3043097"/>
              <a:ext cx="507311" cy="0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100;p15">
              <a:extLst>
                <a:ext uri="{FF2B5EF4-FFF2-40B4-BE49-F238E27FC236}">
                  <a16:creationId xmlns:a16="http://schemas.microsoft.com/office/drawing/2014/main" id="{45AF5F6C-A853-296E-78C0-31A89323BE23}"/>
                </a:ext>
              </a:extLst>
            </p:cNvPr>
            <p:cNvSpPr/>
            <p:nvPr/>
          </p:nvSpPr>
          <p:spPr>
            <a:xfrm>
              <a:off x="4567581" y="4559799"/>
              <a:ext cx="957332" cy="4421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1B4794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공유등기정보</a:t>
              </a:r>
              <a:endParaRPr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cxnSp>
          <p:nvCxnSpPr>
            <p:cNvPr id="21" name="Google Shape;101;p15">
              <a:extLst>
                <a:ext uri="{FF2B5EF4-FFF2-40B4-BE49-F238E27FC236}">
                  <a16:creationId xmlns:a16="http://schemas.microsoft.com/office/drawing/2014/main" id="{E8F12A6D-99FE-0378-7681-8728D957D66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10800000">
              <a:off x="5046247" y="3264249"/>
              <a:ext cx="0" cy="426665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" name="Google Shape;102;p15">
              <a:extLst>
                <a:ext uri="{FF2B5EF4-FFF2-40B4-BE49-F238E27FC236}">
                  <a16:creationId xmlns:a16="http://schemas.microsoft.com/office/drawing/2014/main" id="{5E903FAE-8E37-CFE2-6588-AE507FD968A2}"/>
                </a:ext>
              </a:extLst>
            </p:cNvPr>
            <p:cNvSpPr/>
            <p:nvPr/>
          </p:nvSpPr>
          <p:spPr>
            <a:xfrm>
              <a:off x="3607987" y="3690913"/>
              <a:ext cx="452283" cy="442140"/>
            </a:xfrm>
            <a:prstGeom prst="diamond">
              <a:avLst/>
            </a:prstGeom>
            <a:solidFill>
              <a:schemeClr val="bg1"/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3" name="Google Shape;103;p15">
              <a:extLst>
                <a:ext uri="{FF2B5EF4-FFF2-40B4-BE49-F238E27FC236}">
                  <a16:creationId xmlns:a16="http://schemas.microsoft.com/office/drawing/2014/main" id="{DD0E89EE-AD6E-638A-8721-98265D042C5A}"/>
                </a:ext>
              </a:extLst>
            </p:cNvPr>
            <p:cNvSpPr/>
            <p:nvPr/>
          </p:nvSpPr>
          <p:spPr>
            <a:xfrm>
              <a:off x="3607987" y="4559799"/>
              <a:ext cx="452283" cy="442140"/>
            </a:xfrm>
            <a:prstGeom prst="diamond">
              <a:avLst/>
            </a:prstGeom>
            <a:solidFill>
              <a:schemeClr val="bg1"/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4" name="Google Shape;104;p15">
              <a:extLst>
                <a:ext uri="{FF2B5EF4-FFF2-40B4-BE49-F238E27FC236}">
                  <a16:creationId xmlns:a16="http://schemas.microsoft.com/office/drawing/2014/main" id="{7469C34F-9F2E-7ACE-D3AC-9914E922AD5C}"/>
                </a:ext>
              </a:extLst>
            </p:cNvPr>
            <p:cNvSpPr/>
            <p:nvPr/>
          </p:nvSpPr>
          <p:spPr>
            <a:xfrm>
              <a:off x="3607987" y="5428685"/>
              <a:ext cx="452283" cy="442140"/>
            </a:xfrm>
            <a:prstGeom prst="diamond">
              <a:avLst/>
            </a:prstGeom>
            <a:solidFill>
              <a:schemeClr val="bg1"/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5" name="Google Shape;105;p15">
              <a:extLst>
                <a:ext uri="{FF2B5EF4-FFF2-40B4-BE49-F238E27FC236}">
                  <a16:creationId xmlns:a16="http://schemas.microsoft.com/office/drawing/2014/main" id="{E109D6B1-190A-395D-9B91-1B5454CEBF6C}"/>
                </a:ext>
              </a:extLst>
            </p:cNvPr>
            <p:cNvSpPr txBox="1"/>
            <p:nvPr/>
          </p:nvSpPr>
          <p:spPr>
            <a:xfrm>
              <a:off x="2391880" y="3799862"/>
              <a:ext cx="1044397" cy="16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등기신청</a:t>
              </a:r>
              <a:endParaRPr sz="1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106;p15">
              <a:extLst>
                <a:ext uri="{FF2B5EF4-FFF2-40B4-BE49-F238E27FC236}">
                  <a16:creationId xmlns:a16="http://schemas.microsoft.com/office/drawing/2014/main" id="{1053E6D0-855D-7263-C0D0-0713E55B1519}"/>
                </a:ext>
              </a:extLst>
            </p:cNvPr>
            <p:cNvSpPr txBox="1"/>
            <p:nvPr/>
          </p:nvSpPr>
          <p:spPr>
            <a:xfrm>
              <a:off x="2430827" y="4596502"/>
              <a:ext cx="1044397" cy="325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공유등기 존재여부</a:t>
              </a:r>
              <a:endParaRPr sz="1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107;p15">
              <a:extLst>
                <a:ext uri="{FF2B5EF4-FFF2-40B4-BE49-F238E27FC236}">
                  <a16:creationId xmlns:a16="http://schemas.microsoft.com/office/drawing/2014/main" id="{12DE361B-554A-7BCB-9641-01E9B70613BC}"/>
                </a:ext>
              </a:extLst>
            </p:cNvPr>
            <p:cNvSpPr txBox="1"/>
            <p:nvPr/>
          </p:nvSpPr>
          <p:spPr>
            <a:xfrm>
              <a:off x="2422252" y="5701215"/>
              <a:ext cx="1044397" cy="16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주소정보</a:t>
              </a:r>
              <a:endParaRPr sz="1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8" name="Google Shape;108;p15">
              <a:extLst>
                <a:ext uri="{FF2B5EF4-FFF2-40B4-BE49-F238E27FC236}">
                  <a16:creationId xmlns:a16="http://schemas.microsoft.com/office/drawing/2014/main" id="{39312A59-D636-0267-A05C-29D7C472904C}"/>
                </a:ext>
              </a:extLst>
            </p:cNvPr>
            <p:cNvSpPr/>
            <p:nvPr/>
          </p:nvSpPr>
          <p:spPr>
            <a:xfrm>
              <a:off x="4567581" y="5428685"/>
              <a:ext cx="957332" cy="4421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1B4794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주소정보</a:t>
              </a:r>
              <a:endParaRPr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cxnSp>
          <p:nvCxnSpPr>
            <p:cNvPr id="29" name="Google Shape;109;p15">
              <a:extLst>
                <a:ext uri="{FF2B5EF4-FFF2-40B4-BE49-F238E27FC236}">
                  <a16:creationId xmlns:a16="http://schemas.microsoft.com/office/drawing/2014/main" id="{8AEB2469-AD4C-B3A2-92CF-3241F13C8FEA}"/>
                </a:ext>
              </a:extLst>
            </p:cNvPr>
            <p:cNvCxnSpPr>
              <a:stCxn id="20" idx="3"/>
              <a:endCxn id="9" idx="2"/>
            </p:cNvCxnSpPr>
            <p:nvPr/>
          </p:nvCxnSpPr>
          <p:spPr>
            <a:xfrm rot="10800000" flipH="1">
              <a:off x="5524914" y="3264330"/>
              <a:ext cx="985977" cy="1516539"/>
            </a:xfrm>
            <a:prstGeom prst="bentConnector2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110;p15">
              <a:extLst>
                <a:ext uri="{FF2B5EF4-FFF2-40B4-BE49-F238E27FC236}">
                  <a16:creationId xmlns:a16="http://schemas.microsoft.com/office/drawing/2014/main" id="{3E949C42-5C31-1BDD-3379-4B98B021C466}"/>
                </a:ext>
              </a:extLst>
            </p:cNvPr>
            <p:cNvCxnSpPr>
              <a:stCxn id="28" idx="3"/>
              <a:endCxn id="10" idx="2"/>
            </p:cNvCxnSpPr>
            <p:nvPr/>
          </p:nvCxnSpPr>
          <p:spPr>
            <a:xfrm rot="10800000" flipH="1">
              <a:off x="5524914" y="3264044"/>
              <a:ext cx="2450620" cy="2385711"/>
            </a:xfrm>
            <a:prstGeom prst="bentConnector2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111;p15">
              <a:extLst>
                <a:ext uri="{FF2B5EF4-FFF2-40B4-BE49-F238E27FC236}">
                  <a16:creationId xmlns:a16="http://schemas.microsoft.com/office/drawing/2014/main" id="{AC4AD63D-3C4C-6611-53A9-85FB613B5EBB}"/>
                </a:ext>
              </a:extLst>
            </p:cNvPr>
            <p:cNvCxnSpPr>
              <a:stCxn id="7" idx="2"/>
              <a:endCxn id="22" idx="0"/>
            </p:cNvCxnSpPr>
            <p:nvPr/>
          </p:nvCxnSpPr>
          <p:spPr>
            <a:xfrm>
              <a:off x="3834129" y="3264167"/>
              <a:ext cx="0" cy="426665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12;p15">
              <a:extLst>
                <a:ext uri="{FF2B5EF4-FFF2-40B4-BE49-F238E27FC236}">
                  <a16:creationId xmlns:a16="http://schemas.microsoft.com/office/drawing/2014/main" id="{22C3E416-4B6E-6BF6-A153-24353B2D8133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3834129" y="4133053"/>
              <a:ext cx="0" cy="426665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113;p15">
              <a:extLst>
                <a:ext uri="{FF2B5EF4-FFF2-40B4-BE49-F238E27FC236}">
                  <a16:creationId xmlns:a16="http://schemas.microsoft.com/office/drawing/2014/main" id="{CCACEBBB-68DF-FE86-1505-B35DB8B29379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>
              <a:off x="3834129" y="5001938"/>
              <a:ext cx="0" cy="426665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114;p15">
              <a:extLst>
                <a:ext uri="{FF2B5EF4-FFF2-40B4-BE49-F238E27FC236}">
                  <a16:creationId xmlns:a16="http://schemas.microsoft.com/office/drawing/2014/main" id="{3ABD7896-A0F9-A1B1-3B0E-E1538DFFC85D}"/>
                </a:ext>
              </a:extLst>
            </p:cNvPr>
            <p:cNvCxnSpPr>
              <a:stCxn id="24" idx="3"/>
              <a:endCxn id="28" idx="1"/>
            </p:cNvCxnSpPr>
            <p:nvPr/>
          </p:nvCxnSpPr>
          <p:spPr>
            <a:xfrm>
              <a:off x="4060270" y="5649755"/>
              <a:ext cx="507311" cy="0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" name="Google Shape;115;p15">
              <a:extLst>
                <a:ext uri="{FF2B5EF4-FFF2-40B4-BE49-F238E27FC236}">
                  <a16:creationId xmlns:a16="http://schemas.microsoft.com/office/drawing/2014/main" id="{90675D61-A7D9-E66E-0E52-416533F15716}"/>
                </a:ext>
              </a:extLst>
            </p:cNvPr>
            <p:cNvCxnSpPr>
              <a:endCxn id="20" idx="1"/>
            </p:cNvCxnSpPr>
            <p:nvPr/>
          </p:nvCxnSpPr>
          <p:spPr>
            <a:xfrm>
              <a:off x="4060270" y="4780868"/>
              <a:ext cx="507311" cy="0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116;p15">
              <a:extLst>
                <a:ext uri="{FF2B5EF4-FFF2-40B4-BE49-F238E27FC236}">
                  <a16:creationId xmlns:a16="http://schemas.microsoft.com/office/drawing/2014/main" id="{630A8991-8BC8-0FB9-D6E6-965104F4D383}"/>
                </a:ext>
              </a:extLst>
            </p:cNvPr>
            <p:cNvCxnSpPr>
              <a:stCxn id="22" idx="3"/>
              <a:endCxn id="8" idx="1"/>
            </p:cNvCxnSpPr>
            <p:nvPr/>
          </p:nvCxnSpPr>
          <p:spPr>
            <a:xfrm>
              <a:off x="4060270" y="3911983"/>
              <a:ext cx="507311" cy="0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117;p15">
              <a:extLst>
                <a:ext uri="{FF2B5EF4-FFF2-40B4-BE49-F238E27FC236}">
                  <a16:creationId xmlns:a16="http://schemas.microsoft.com/office/drawing/2014/main" id="{53D3A5C3-5857-E350-29DB-6EC0FF77EE04}"/>
                </a:ext>
              </a:extLst>
            </p:cNvPr>
            <p:cNvSpPr txBox="1"/>
            <p:nvPr/>
          </p:nvSpPr>
          <p:spPr>
            <a:xfrm>
              <a:off x="4017115" y="3690831"/>
              <a:ext cx="367480" cy="16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0000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Yes</a:t>
              </a:r>
              <a:endParaRPr sz="1000" dirty="0">
                <a:solidFill>
                  <a:srgbClr val="0000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8" name="Google Shape;118;p15">
              <a:extLst>
                <a:ext uri="{FF2B5EF4-FFF2-40B4-BE49-F238E27FC236}">
                  <a16:creationId xmlns:a16="http://schemas.microsoft.com/office/drawing/2014/main" id="{EFB8476E-C5D0-009A-37DD-6E4AE056EA44}"/>
                </a:ext>
              </a:extLst>
            </p:cNvPr>
            <p:cNvSpPr txBox="1"/>
            <p:nvPr/>
          </p:nvSpPr>
          <p:spPr>
            <a:xfrm>
              <a:off x="4017115" y="4559758"/>
              <a:ext cx="367480" cy="16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0000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Yes</a:t>
              </a:r>
              <a:endParaRPr sz="1000" dirty="0">
                <a:solidFill>
                  <a:srgbClr val="0000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9" name="Google Shape;119;p15">
              <a:extLst>
                <a:ext uri="{FF2B5EF4-FFF2-40B4-BE49-F238E27FC236}">
                  <a16:creationId xmlns:a16="http://schemas.microsoft.com/office/drawing/2014/main" id="{AA8FABD5-FC9E-DB7B-4453-CD669F6A88F9}"/>
                </a:ext>
              </a:extLst>
            </p:cNvPr>
            <p:cNvSpPr txBox="1"/>
            <p:nvPr/>
          </p:nvSpPr>
          <p:spPr>
            <a:xfrm>
              <a:off x="4017115" y="5428654"/>
              <a:ext cx="367480" cy="16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0000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Yes</a:t>
              </a:r>
              <a:endParaRPr sz="1000" dirty="0">
                <a:solidFill>
                  <a:srgbClr val="0000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0" name="Google Shape;120;p15">
              <a:extLst>
                <a:ext uri="{FF2B5EF4-FFF2-40B4-BE49-F238E27FC236}">
                  <a16:creationId xmlns:a16="http://schemas.microsoft.com/office/drawing/2014/main" id="{C36F5654-DF5F-C605-5A95-461CBC8AB645}"/>
                </a:ext>
              </a:extLst>
            </p:cNvPr>
            <p:cNvSpPr txBox="1"/>
            <p:nvPr/>
          </p:nvSpPr>
          <p:spPr>
            <a:xfrm>
              <a:off x="3436277" y="3269632"/>
              <a:ext cx="367480" cy="16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No</a:t>
              </a:r>
              <a:endParaRPr sz="10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1" name="Google Shape;121;p15">
              <a:extLst>
                <a:ext uri="{FF2B5EF4-FFF2-40B4-BE49-F238E27FC236}">
                  <a16:creationId xmlns:a16="http://schemas.microsoft.com/office/drawing/2014/main" id="{8098D9EE-157B-795C-1DBE-00A3C17F5269}"/>
                </a:ext>
              </a:extLst>
            </p:cNvPr>
            <p:cNvSpPr txBox="1"/>
            <p:nvPr/>
          </p:nvSpPr>
          <p:spPr>
            <a:xfrm>
              <a:off x="4017115" y="2852086"/>
              <a:ext cx="367480" cy="16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0000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Yes</a:t>
              </a:r>
              <a:endParaRPr sz="1000" dirty="0">
                <a:solidFill>
                  <a:srgbClr val="0000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2" name="Google Shape;122;p15">
              <a:extLst>
                <a:ext uri="{FF2B5EF4-FFF2-40B4-BE49-F238E27FC236}">
                  <a16:creationId xmlns:a16="http://schemas.microsoft.com/office/drawing/2014/main" id="{E8F6C2D3-5571-A955-ACB2-CEC1D68E5D6F}"/>
                </a:ext>
              </a:extLst>
            </p:cNvPr>
            <p:cNvSpPr txBox="1"/>
            <p:nvPr/>
          </p:nvSpPr>
          <p:spPr>
            <a:xfrm>
              <a:off x="3466649" y="4135781"/>
              <a:ext cx="367480" cy="16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No</a:t>
              </a:r>
              <a:endParaRPr sz="10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3" name="Google Shape;123;p15">
              <a:extLst>
                <a:ext uri="{FF2B5EF4-FFF2-40B4-BE49-F238E27FC236}">
                  <a16:creationId xmlns:a16="http://schemas.microsoft.com/office/drawing/2014/main" id="{44E442F1-7E84-DD32-60BA-3CD8E8955C1F}"/>
                </a:ext>
              </a:extLst>
            </p:cNvPr>
            <p:cNvSpPr txBox="1"/>
            <p:nvPr/>
          </p:nvSpPr>
          <p:spPr>
            <a:xfrm>
              <a:off x="3466649" y="4980405"/>
              <a:ext cx="367480" cy="16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No</a:t>
              </a:r>
              <a:endParaRPr sz="10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4" name="Google Shape;124;p15">
              <a:extLst>
                <a:ext uri="{FF2B5EF4-FFF2-40B4-BE49-F238E27FC236}">
                  <a16:creationId xmlns:a16="http://schemas.microsoft.com/office/drawing/2014/main" id="{F2BA8166-C702-5A36-5D48-5675A83EF230}"/>
                </a:ext>
              </a:extLst>
            </p:cNvPr>
            <p:cNvSpPr/>
            <p:nvPr/>
          </p:nvSpPr>
          <p:spPr>
            <a:xfrm>
              <a:off x="3268775" y="6297581"/>
              <a:ext cx="1130708" cy="442140"/>
            </a:xfrm>
            <a:prstGeom prst="roundRect">
              <a:avLst>
                <a:gd name="adj" fmla="val 50000"/>
              </a:avLst>
            </a:prstGeom>
            <a:solidFill>
              <a:srgbClr val="1B4794"/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54000" rIns="0" bIns="54000" anchor="ctr" anchorCtr="0">
              <a:noAutofit/>
            </a:bodyPr>
            <a:lstStyle/>
            <a:p>
              <a:pPr marL="35999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lt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큐레이션 정보</a:t>
              </a:r>
              <a:endParaRPr sz="1000" dirty="0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cxnSp>
          <p:nvCxnSpPr>
            <p:cNvPr id="45" name="Google Shape;125;p15">
              <a:extLst>
                <a:ext uri="{FF2B5EF4-FFF2-40B4-BE49-F238E27FC236}">
                  <a16:creationId xmlns:a16="http://schemas.microsoft.com/office/drawing/2014/main" id="{5EB7F91E-B566-57FE-0A3E-EF8046FFCA59}"/>
                </a:ext>
              </a:extLst>
            </p:cNvPr>
            <p:cNvCxnSpPr>
              <a:stCxn id="24" idx="2"/>
              <a:endCxn id="44" idx="0"/>
            </p:cNvCxnSpPr>
            <p:nvPr/>
          </p:nvCxnSpPr>
          <p:spPr>
            <a:xfrm>
              <a:off x="3834129" y="5870825"/>
              <a:ext cx="0" cy="426665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" name="Google Shape;126;p15">
              <a:extLst>
                <a:ext uri="{FF2B5EF4-FFF2-40B4-BE49-F238E27FC236}">
                  <a16:creationId xmlns:a16="http://schemas.microsoft.com/office/drawing/2014/main" id="{4D546F54-2BC1-C856-23DC-18C9F52CC6C8}"/>
                </a:ext>
              </a:extLst>
            </p:cNvPr>
            <p:cNvSpPr txBox="1"/>
            <p:nvPr/>
          </p:nvSpPr>
          <p:spPr>
            <a:xfrm>
              <a:off x="3466649" y="5870794"/>
              <a:ext cx="367480" cy="162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No</a:t>
              </a:r>
              <a:endParaRPr sz="10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7" name="Google Shape;127;p15">
              <a:extLst>
                <a:ext uri="{FF2B5EF4-FFF2-40B4-BE49-F238E27FC236}">
                  <a16:creationId xmlns:a16="http://schemas.microsoft.com/office/drawing/2014/main" id="{24D7E125-87F0-D56B-646B-491B55C75CF6}"/>
                </a:ext>
              </a:extLst>
            </p:cNvPr>
            <p:cNvSpPr/>
            <p:nvPr/>
          </p:nvSpPr>
          <p:spPr>
            <a:xfrm>
              <a:off x="10426154" y="3654324"/>
              <a:ext cx="957332" cy="4421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1B4794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보고서 생성</a:t>
              </a:r>
              <a:endParaRPr sz="1000" dirty="0">
                <a:solidFill>
                  <a:srgbClr val="1B4794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cxnSp>
          <p:nvCxnSpPr>
            <p:cNvPr id="48" name="Google Shape;128;p15">
              <a:extLst>
                <a:ext uri="{FF2B5EF4-FFF2-40B4-BE49-F238E27FC236}">
                  <a16:creationId xmlns:a16="http://schemas.microsoft.com/office/drawing/2014/main" id="{DF594C28-3093-10E7-3B01-EE96BFDCA775}"/>
                </a:ext>
              </a:extLst>
            </p:cNvPr>
            <p:cNvCxnSpPr>
              <a:stCxn id="12" idx="2"/>
              <a:endCxn id="47" idx="0"/>
            </p:cNvCxnSpPr>
            <p:nvPr/>
          </p:nvCxnSpPr>
          <p:spPr>
            <a:xfrm>
              <a:off x="10904820" y="3264167"/>
              <a:ext cx="0" cy="390188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" name="Google Shape;129;p15">
              <a:extLst>
                <a:ext uri="{FF2B5EF4-FFF2-40B4-BE49-F238E27FC236}">
                  <a16:creationId xmlns:a16="http://schemas.microsoft.com/office/drawing/2014/main" id="{DB2C1C88-2A1A-A42A-18F5-F0C995FE98BE}"/>
                </a:ext>
              </a:extLst>
            </p:cNvPr>
            <p:cNvSpPr/>
            <p:nvPr/>
          </p:nvSpPr>
          <p:spPr>
            <a:xfrm>
              <a:off x="10339466" y="4707691"/>
              <a:ext cx="1130708" cy="442140"/>
            </a:xfrm>
            <a:prstGeom prst="roundRect">
              <a:avLst>
                <a:gd name="adj" fmla="val 50000"/>
              </a:avLst>
            </a:prstGeom>
            <a:solidFill>
              <a:srgbClr val="1B4794"/>
            </a:solidFill>
            <a:ln w="9525" cap="flat" cmpd="sng">
              <a:solidFill>
                <a:srgbClr val="1B47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54000" rIns="18000" bIns="54000" anchor="ctr" anchorCtr="0">
              <a:noAutofit/>
            </a:bodyPr>
            <a:lstStyle/>
            <a:p>
              <a:pPr marL="35999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lt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대화형 분석</a:t>
              </a:r>
              <a:endParaRPr sz="1000" dirty="0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cxnSp>
          <p:nvCxnSpPr>
            <p:cNvPr id="50" name="Google Shape;130;p15">
              <a:extLst>
                <a:ext uri="{FF2B5EF4-FFF2-40B4-BE49-F238E27FC236}">
                  <a16:creationId xmlns:a16="http://schemas.microsoft.com/office/drawing/2014/main" id="{CD065670-8306-7B7D-5674-64A763218D5F}"/>
                </a:ext>
              </a:extLst>
            </p:cNvPr>
            <p:cNvCxnSpPr>
              <a:stCxn id="47" idx="2"/>
              <a:endCxn id="49" idx="0"/>
            </p:cNvCxnSpPr>
            <p:nvPr/>
          </p:nvCxnSpPr>
          <p:spPr>
            <a:xfrm>
              <a:off x="10904820" y="4096463"/>
              <a:ext cx="0" cy="611258"/>
            </a:xfrm>
            <a:prstGeom prst="straightConnector1">
              <a:avLst/>
            </a:prstGeom>
            <a:noFill/>
            <a:ln w="9525" cap="flat" cmpd="sng">
              <a:solidFill>
                <a:srgbClr val="1B47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131;p15">
              <a:extLst>
                <a:ext uri="{FF2B5EF4-FFF2-40B4-BE49-F238E27FC236}">
                  <a16:creationId xmlns:a16="http://schemas.microsoft.com/office/drawing/2014/main" id="{13ED8005-F335-6AAC-77CA-E95A6AA01C9C}"/>
                </a:ext>
              </a:extLst>
            </p:cNvPr>
            <p:cNvSpPr txBox="1"/>
            <p:nvPr/>
          </p:nvSpPr>
          <p:spPr>
            <a:xfrm>
              <a:off x="5595582" y="4869807"/>
              <a:ext cx="1830616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altLang="en-US" sz="1000">
                  <a:solidFill>
                    <a:schemeClr val="dk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*</a:t>
              </a:r>
              <a:r>
                <a:rPr lang="ko" sz="1000">
                  <a:solidFill>
                    <a:schemeClr val="dk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rPr>
                <a:t>기준일에 대한 정보 고지 필수</a:t>
              </a:r>
              <a:endParaRPr sz="1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6C63FF22-5F0F-EC12-6060-D556B695E8AA}"/>
              </a:ext>
            </a:extLst>
          </p:cNvPr>
          <p:cNvSpPr txBox="1"/>
          <p:nvPr/>
        </p:nvSpPr>
        <p:spPr>
          <a:xfrm>
            <a:off x="488854" y="1757536"/>
            <a:ext cx="11214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고객의 필요에 따라 실시간 등기정보를 조회하거나 기존 고객이 확인한 공유등기정보로 대상 물권의 권리분석을 합니다</a:t>
            </a:r>
            <a:r>
              <a:rPr kumimoji="1" lang="en-US" altLang="ko-KR" sz="1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kumimoji="1" lang="ko-KR" altLang="en-US" sz="1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그리고 공공데이터 및 주변 정보를 수집하여 벡터 임베딩하여 맞춤형 </a:t>
            </a:r>
            <a:r>
              <a:rPr kumimoji="1" lang="en-US" altLang="ko-KR" sz="1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RAG</a:t>
            </a:r>
            <a:r>
              <a:rPr kumimoji="1" lang="ko-KR" altLang="en-US" sz="1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모델을 만들어 대상정보를 기반으로 하는 대화형 분석이 가능해집니다</a:t>
            </a:r>
            <a:r>
              <a:rPr kumimoji="1" lang="en-US" altLang="ko-KR" sz="1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kumimoji="1" lang="ko-KR" altLang="en-US" sz="1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4B0B0F-DCC4-A403-5DAE-6D93CE3B3885}"/>
              </a:ext>
            </a:extLst>
          </p:cNvPr>
          <p:cNvSpPr txBox="1"/>
          <p:nvPr/>
        </p:nvSpPr>
        <p:spPr>
          <a:xfrm>
            <a:off x="5274654" y="500841"/>
            <a:ext cx="67592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등기부등본과 공공데이터 및 주변정보를 분석하고 </a:t>
            </a:r>
            <a:endParaRPr 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/>
              </a:rPr>
              <a:t>벡터임베딩하여 대화형 권리분석을 제공합니다.</a:t>
            </a:r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93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2133</Words>
  <Application>Microsoft Office PowerPoint</Application>
  <PresentationFormat>와이드스크린</PresentationFormat>
  <Paragraphs>355</Paragraphs>
  <Slides>23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생성형 AI를 활용한  부동산 권리분석</vt:lpstr>
      <vt:lpstr>PowerPoint 프레젠테이션</vt:lpstr>
      <vt:lpstr>1. 시장현황</vt:lpstr>
      <vt:lpstr>2. 해결할 문제</vt:lpstr>
      <vt:lpstr>3. 서비스 소개</vt:lpstr>
      <vt:lpstr>PowerPoint 프레젠테이션</vt:lpstr>
      <vt:lpstr>1. 부동산 분야의 멀티모델 LLM</vt:lpstr>
      <vt:lpstr>2. 부동산 현장조사 지원</vt:lpstr>
      <vt:lpstr>3. 등기부등본 AI분석 프로세스</vt:lpstr>
      <vt:lpstr>2.공공데이터 활용</vt:lpstr>
      <vt:lpstr>2.공공데이터 활용</vt:lpstr>
      <vt:lpstr>PowerPoint 프레젠테이션</vt:lpstr>
      <vt:lpstr>1. 부동산 도메인에 특화된 생성형 AI모델</vt:lpstr>
      <vt:lpstr>2. 생성형 AI기술을 활용한 새로운 사용자 경험제공</vt:lpstr>
      <vt:lpstr>PowerPoint 프레젠테이션</vt:lpstr>
      <vt:lpstr>1.시장현황</vt:lpstr>
      <vt:lpstr>2.사업전략</vt:lpstr>
      <vt:lpstr>3. 예상매출계획</vt:lpstr>
      <vt:lpstr>PowerPoint 프레젠테이션</vt:lpstr>
      <vt:lpstr>기대효과</vt:lpstr>
      <vt:lpstr>PowerPoint 프레젠테이션</vt:lpstr>
      <vt:lpstr>팀원정보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생성형 AI를 활용한  부동산 권리분석</dc:title>
  <dc:creator>정한 김</dc:creator>
  <cp:lastModifiedBy>정한 김</cp:lastModifiedBy>
  <cp:revision>3</cp:revision>
  <dcterms:created xsi:type="dcterms:W3CDTF">2024-06-23T15:13:26Z</dcterms:created>
  <dcterms:modified xsi:type="dcterms:W3CDTF">2024-06-30T04:12:22Z</dcterms:modified>
</cp:coreProperties>
</file>